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1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6" r:id="rId11"/>
    <p:sldId id="263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3950-A659-0B41-91F2-3BBA72F4766B}" type="datetimeFigureOut">
              <a:rPr lang="en-US" smtClean="0"/>
              <a:pPr/>
              <a:t>10/30/12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E1E-1F1B-204E-A402-6C79D7F66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3950-A659-0B41-91F2-3BBA72F4766B}" type="datetimeFigureOut">
              <a:rPr lang="en-US" smtClean="0"/>
              <a:pPr/>
              <a:t>10/30/12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E1E-1F1B-204E-A402-6C79D7F66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3950-A659-0B41-91F2-3BBA72F4766B}" type="datetimeFigureOut">
              <a:rPr lang="en-US" smtClean="0"/>
              <a:pPr/>
              <a:t>10/30/12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E1E-1F1B-204E-A402-6C79D7F66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3950-A659-0B41-91F2-3BBA72F4766B}" type="datetimeFigureOut">
              <a:rPr lang="en-US" smtClean="0"/>
              <a:pPr/>
              <a:t>10/30/12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E1E-1F1B-204E-A402-6C79D7F66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10/30/12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3950-A659-0B41-91F2-3BBA72F4766B}" type="datetimeFigureOut">
              <a:rPr lang="en-US" smtClean="0"/>
              <a:pPr/>
              <a:t>10/30/12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E1E-1F1B-204E-A402-6C79D7F66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3950-A659-0B41-91F2-3BBA72F4766B}" type="datetimeFigureOut">
              <a:rPr lang="en-US" smtClean="0"/>
              <a:pPr/>
              <a:t>10/30/12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E1E-1F1B-204E-A402-6C79D7F66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3950-A659-0B41-91F2-3BBA72F4766B}" type="datetimeFigureOut">
              <a:rPr lang="en-US" smtClean="0"/>
              <a:pPr/>
              <a:t>10/30/12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896E1E-1F1B-204E-A402-6C79D7F66E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3950-A659-0B41-91F2-3BBA72F4766B}" type="datetimeFigureOut">
              <a:rPr lang="en-US" smtClean="0"/>
              <a:pPr/>
              <a:t>10/30/12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E1E-1F1B-204E-A402-6C79D7F66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3950-A659-0B41-91F2-3BBA72F4766B}" type="datetimeFigureOut">
              <a:rPr lang="en-US" smtClean="0"/>
              <a:pPr/>
              <a:t>10/30/12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0896E1E-1F1B-204E-A402-6C79D7F66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1693950-A659-0B41-91F2-3BBA72F4766B}" type="datetimeFigureOut">
              <a:rPr lang="en-US" smtClean="0"/>
              <a:pPr/>
              <a:t>10/30/12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E1E-1F1B-204E-A402-6C79D7F66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693950-A659-0B41-91F2-3BBA72F4766B}" type="datetimeFigureOut">
              <a:rPr lang="en-US" smtClean="0"/>
              <a:pPr/>
              <a:t>10/30/12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896E1E-1F1B-204E-A402-6C79D7F66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3: Periodic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t chocolat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640" r="-3640"/>
          <a:stretch>
            <a:fillRect/>
          </a:stretch>
        </p:blipFill>
        <p:spPr>
          <a:xfrm>
            <a:off x="-293701" y="456076"/>
            <a:ext cx="9437701" cy="58515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4905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Periodic properties 5.3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7621"/>
            <a:ext cx="9144000" cy="609037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trends/ properties: main group elements (s and p block)</a:t>
            </a:r>
          </a:p>
          <a:p>
            <a:r>
              <a:rPr lang="en-US" sz="2800" b="1" dirty="0" smtClean="0"/>
              <a:t>Atomic radii: radius of atom, indicates volume</a:t>
            </a:r>
          </a:p>
          <a:p>
            <a:pPr lvl="1"/>
            <a:r>
              <a:rPr lang="en-US" b="1" dirty="0" smtClean="0"/>
              <a:t>Measured either from nucleus to outermost electron level OR distance between two identical nuclei when bonded</a:t>
            </a:r>
          </a:p>
          <a:p>
            <a:pPr lvl="2"/>
            <a:r>
              <a:rPr lang="en-US" b="1" dirty="0" smtClean="0"/>
              <a:t>Period trend: atomic radii (size) decreases across a period from group 1 to group 18</a:t>
            </a:r>
          </a:p>
          <a:p>
            <a:pPr lvl="3"/>
            <a:r>
              <a:rPr lang="en-US" b="1" dirty="0" smtClean="0"/>
              <a:t>Li is larger than Be which is larger than B…. Smallest is Ne in period 2</a:t>
            </a:r>
          </a:p>
          <a:p>
            <a:pPr lvl="2"/>
            <a:r>
              <a:rPr lang="en-US" b="1" dirty="0" smtClean="0"/>
              <a:t>Group trend: atomic radii (size) increases down a group from period 1 to period 7</a:t>
            </a:r>
          </a:p>
          <a:p>
            <a:pPr lvl="3"/>
            <a:r>
              <a:rPr lang="en-US" b="1" dirty="0" smtClean="0"/>
              <a:t>Li is smaller than Na which is smaller than K which is smaller than Rb… Largest is Fr in group 1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Coloring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4626"/>
            <a:ext cx="9144000" cy="5703374"/>
          </a:xfrm>
        </p:spPr>
        <p:txBody>
          <a:bodyPr>
            <a:normAutofit/>
          </a:bodyPr>
          <a:lstStyle/>
          <a:p>
            <a:r>
              <a:rPr lang="en-US" dirty="0" smtClean="0"/>
              <a:t>Label/ color code your non Pacific U/ navy periodic table to include:</a:t>
            </a:r>
          </a:p>
          <a:p>
            <a:pPr lvl="1"/>
            <a:r>
              <a:rPr lang="en-US" dirty="0" smtClean="0"/>
              <a:t>States of matter</a:t>
            </a:r>
          </a:p>
          <a:p>
            <a:pPr lvl="1"/>
            <a:r>
              <a:rPr lang="en-US" dirty="0" smtClean="0"/>
              <a:t>Group names (alkali metals, etc) Use your note page to help you</a:t>
            </a:r>
          </a:p>
          <a:p>
            <a:pPr lvl="1"/>
            <a:r>
              <a:rPr lang="en-US" dirty="0" err="1" smtClean="0"/>
              <a:t>s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dirty="0" smtClean="0"/>
              <a:t>, </a:t>
            </a:r>
            <a:r>
              <a:rPr lang="en-US" dirty="0" err="1" smtClean="0"/>
              <a:t>f</a:t>
            </a:r>
            <a:r>
              <a:rPr lang="en-US" dirty="0" smtClean="0"/>
              <a:t> groups</a:t>
            </a:r>
          </a:p>
          <a:p>
            <a:pPr lvl="1"/>
            <a:r>
              <a:rPr lang="en-US" dirty="0" smtClean="0"/>
              <a:t>Diatomic molecules</a:t>
            </a:r>
          </a:p>
          <a:p>
            <a:r>
              <a:rPr lang="en-US" dirty="0" smtClean="0"/>
              <a:t>THIS IS A TOOL FOR YOU TO HELP YOU WHEN STUDYING FOR YOUR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t cupcak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9512" r="-19512"/>
          <a:stretch>
            <a:fillRect/>
          </a:stretch>
        </p:blipFill>
        <p:spPr>
          <a:xfrm>
            <a:off x="-997717" y="274638"/>
            <a:ext cx="10639882" cy="63548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5.1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5689600"/>
          </a:xfrm>
        </p:spPr>
        <p:txBody>
          <a:bodyPr>
            <a:normAutofit/>
          </a:bodyPr>
          <a:lstStyle/>
          <a:p>
            <a:r>
              <a:rPr lang="en-US" b="1" dirty="0" smtClean="0"/>
              <a:t>Mendeleev: </a:t>
            </a:r>
          </a:p>
          <a:p>
            <a:pPr lvl="1"/>
            <a:r>
              <a:rPr lang="en-US" b="1" dirty="0" smtClean="0"/>
              <a:t>grouped elements by similar properties, arranged by increasing atomic mass, left spaces for “unknown” elements</a:t>
            </a:r>
          </a:p>
          <a:p>
            <a:r>
              <a:rPr lang="en-US" b="1" dirty="0" smtClean="0"/>
              <a:t>Moseley:</a:t>
            </a:r>
          </a:p>
          <a:p>
            <a:pPr lvl="1"/>
            <a:r>
              <a:rPr lang="en-US" b="1" dirty="0" smtClean="0"/>
              <a:t> arranged by nuclear charge (# of protons)</a:t>
            </a:r>
          </a:p>
          <a:p>
            <a:r>
              <a:rPr lang="en-US" b="1" dirty="0" smtClean="0"/>
              <a:t>Modern PT: </a:t>
            </a:r>
          </a:p>
          <a:p>
            <a:pPr lvl="1"/>
            <a:r>
              <a:rPr lang="en-US" b="1" dirty="0" smtClean="0"/>
              <a:t>arranged by atomic # and similar properties in groups</a:t>
            </a:r>
          </a:p>
          <a:p>
            <a:r>
              <a:rPr lang="en-US" b="1" dirty="0" smtClean="0"/>
              <a:t>Periodicity: regular repeating pattern of properties across a period in the PT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868"/>
            <a:ext cx="8229600" cy="507629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Periods of PT determined by electron configuration (# of electrons occupying sublevels being filled)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r>
              <a:rPr lang="en-US" b="1" dirty="0" smtClean="0"/>
              <a:t>Location of element on PT can be determined by electron configuration</a:t>
            </a:r>
          </a:p>
          <a:p>
            <a:r>
              <a:rPr lang="en-US" b="1" dirty="0" smtClean="0"/>
              <a:t>PT divided into 4 blocks: s, p, d, f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2860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elements in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Sublevels in order of filling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2s2p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3s3p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4s3d4p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52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Groups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5229"/>
            <a:ext cx="9144000" cy="608277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S-block and p-block make up the main group elements (representative elements)</a:t>
            </a:r>
          </a:p>
          <a:p>
            <a:r>
              <a:rPr lang="en-US" b="1" dirty="0" smtClean="0"/>
              <a:t>S-block: alkali metals, alkaline earth metals, hydrogen, helium</a:t>
            </a:r>
          </a:p>
          <a:p>
            <a:pPr lvl="1"/>
            <a:r>
              <a:rPr lang="en-US" b="1" dirty="0" smtClean="0"/>
              <a:t>Group 1 Alkali metals:</a:t>
            </a:r>
          </a:p>
          <a:p>
            <a:pPr lvl="2"/>
            <a:r>
              <a:rPr lang="en-US" b="1" dirty="0" smtClean="0"/>
              <a:t> silvery appearance, soft, extremely reactive, MP decreases down the group (Li has higher MP than Cs)</a:t>
            </a:r>
          </a:p>
          <a:p>
            <a:pPr lvl="1"/>
            <a:r>
              <a:rPr lang="en-US" b="1" dirty="0" smtClean="0"/>
              <a:t>Group 2 Alkaline earth metals: </a:t>
            </a:r>
          </a:p>
          <a:p>
            <a:pPr lvl="2"/>
            <a:r>
              <a:rPr lang="en-US" b="1" dirty="0" smtClean="0"/>
              <a:t>contain pair of electrons in s sublevel, harder, denser, stronger than alkali metals, very reactive </a:t>
            </a:r>
          </a:p>
          <a:p>
            <a:pPr lvl="1"/>
            <a:r>
              <a:rPr lang="en-US" b="1" dirty="0" smtClean="0"/>
              <a:t>Hydrogen: </a:t>
            </a:r>
          </a:p>
          <a:p>
            <a:pPr lvl="2"/>
            <a:r>
              <a:rPr lang="en-US" b="1" dirty="0" smtClean="0"/>
              <a:t>does not share properties with alkali metals, gas at room temp, flammable (exists in nature as a diatomic molecule, H</a:t>
            </a:r>
            <a:r>
              <a:rPr lang="en-US" b="1" baseline="-25000" dirty="0" smtClean="0"/>
              <a:t>2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Helium:</a:t>
            </a:r>
          </a:p>
          <a:p>
            <a:pPr lvl="2"/>
            <a:r>
              <a:rPr lang="en-US" b="1" dirty="0" smtClean="0"/>
              <a:t> located in group 18, chemically stable, nonreactive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P-block: groups 13-18,includes metals, nonmetals, and metalloids (not including Helium)</a:t>
            </a:r>
          </a:p>
          <a:p>
            <a:r>
              <a:rPr lang="en-US" b="1" dirty="0" smtClean="0"/>
              <a:t>Properties vary across p-block</a:t>
            </a:r>
          </a:p>
          <a:p>
            <a:r>
              <a:rPr lang="en-US" b="1" dirty="0" smtClean="0"/>
              <a:t>Group 17: halogens</a:t>
            </a:r>
          </a:p>
          <a:p>
            <a:pPr lvl="1"/>
            <a:r>
              <a:rPr lang="en-US" b="1" dirty="0" smtClean="0"/>
              <a:t>Most reactive nonmetals, react with metals to form salts, F and Cl are gases, Br liquid, I and At solids (F, Br, Cl, I exist as diatomic molecules: F</a:t>
            </a:r>
            <a:r>
              <a:rPr lang="en-US" b="1" baseline="-25000" dirty="0" smtClean="0"/>
              <a:t>2</a:t>
            </a:r>
            <a:r>
              <a:rPr lang="en-US" b="1" dirty="0" smtClean="0"/>
              <a:t>, Br</a:t>
            </a:r>
            <a:r>
              <a:rPr lang="en-US" b="1" baseline="-25000" dirty="0" smtClean="0"/>
              <a:t>2</a:t>
            </a:r>
            <a:r>
              <a:rPr lang="en-US" b="1" dirty="0" smtClean="0"/>
              <a:t>, Cl</a:t>
            </a:r>
            <a:r>
              <a:rPr lang="en-US" b="1" baseline="-25000" dirty="0" smtClean="0"/>
              <a:t>2</a:t>
            </a:r>
            <a:r>
              <a:rPr lang="en-US" b="1" dirty="0" smtClean="0"/>
              <a:t>, I</a:t>
            </a:r>
            <a:r>
              <a:rPr lang="en-US" b="1" baseline="-25000" dirty="0" smtClean="0"/>
              <a:t>2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Group 18: noble gases</a:t>
            </a:r>
          </a:p>
          <a:p>
            <a:pPr lvl="1"/>
            <a:r>
              <a:rPr lang="en-US" b="1" dirty="0" smtClean="0"/>
              <a:t>Nonreactive, inert gases</a:t>
            </a:r>
          </a:p>
          <a:p>
            <a:r>
              <a:rPr lang="en-US" b="1" dirty="0" smtClean="0"/>
              <a:t>Metalloids:</a:t>
            </a:r>
          </a:p>
          <a:p>
            <a:pPr lvl="1"/>
            <a:r>
              <a:rPr lang="en-US" b="1" dirty="0" smtClean="0"/>
              <a:t> brittle solids, some conductivity of electricity but not as much as metals</a:t>
            </a:r>
          </a:p>
          <a:p>
            <a:r>
              <a:rPr lang="en-US" b="1" dirty="0" smtClean="0"/>
              <a:t>P-block metals:</a:t>
            </a:r>
          </a:p>
          <a:p>
            <a:pPr lvl="1"/>
            <a:r>
              <a:rPr lang="en-US" b="1" dirty="0" smtClean="0"/>
              <a:t> harder and denser than s-block, softer and less dense than d-block, stable in presence of air</a:t>
            </a:r>
          </a:p>
          <a:p>
            <a:r>
              <a:rPr lang="en-US" b="1" dirty="0" smtClean="0"/>
              <a:t>Other diatomic molecules in p-block include N and O (N</a:t>
            </a:r>
            <a:r>
              <a:rPr lang="en-US" b="1" baseline="-25000" dirty="0" smtClean="0"/>
              <a:t>2</a:t>
            </a:r>
            <a:r>
              <a:rPr lang="en-US" b="1" dirty="0" smtClean="0"/>
              <a:t> and O</a:t>
            </a:r>
            <a:r>
              <a:rPr lang="en-US" b="1" baseline="-25000" dirty="0" smtClean="0"/>
              <a:t>2</a:t>
            </a:r>
            <a:r>
              <a:rPr lang="en-US" b="1" dirty="0" smtClean="0"/>
              <a:t>) both are gases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0"/>
            <a:ext cx="8229600" cy="6248400"/>
          </a:xfrm>
        </p:spPr>
        <p:txBody>
          <a:bodyPr/>
          <a:lstStyle/>
          <a:p>
            <a:r>
              <a:rPr lang="en-US" b="1" dirty="0" smtClean="0"/>
              <a:t>D-block: groups 3-12</a:t>
            </a:r>
          </a:p>
          <a:p>
            <a:pPr lvl="1"/>
            <a:r>
              <a:rPr lang="en-US" b="1" dirty="0" smtClean="0"/>
              <a:t>Transition elements</a:t>
            </a:r>
          </a:p>
          <a:p>
            <a:pPr lvl="1"/>
            <a:r>
              <a:rPr lang="en-US" b="1" dirty="0" smtClean="0"/>
              <a:t>Less reactive than s-block elements</a:t>
            </a:r>
          </a:p>
          <a:p>
            <a:pPr lvl="1"/>
            <a:r>
              <a:rPr lang="en-US" b="1" dirty="0" smtClean="0"/>
              <a:t>Mercury is the only liquid metal at room temp</a:t>
            </a:r>
          </a:p>
          <a:p>
            <a:pPr lvl="1"/>
            <a:r>
              <a:rPr lang="en-US" b="1" dirty="0" smtClean="0"/>
              <a:t>Some are nearly non reactive</a:t>
            </a:r>
          </a:p>
          <a:p>
            <a:pPr lvl="1"/>
            <a:r>
              <a:rPr lang="en-US" b="1" dirty="0" smtClean="0"/>
              <a:t> Many do not form compounds</a:t>
            </a:r>
          </a:p>
          <a:p>
            <a:pPr lvl="1"/>
            <a:r>
              <a:rPr lang="en-US" b="1" dirty="0" smtClean="0"/>
              <a:t>Exist as free elements in nature </a:t>
            </a:r>
          </a:p>
          <a:p>
            <a:pPr lvl="2"/>
            <a:r>
              <a:rPr lang="en-US" b="1" dirty="0" smtClean="0"/>
              <a:t>Pd, Pt, and Au are some of least reactive transition metals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57150"/>
            <a:ext cx="8280400" cy="6743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94955" y="6546934"/>
            <a:ext cx="28490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http://</a:t>
            </a:r>
            <a:r>
              <a:rPr lang="en-US" sz="1050" dirty="0" err="1" smtClean="0">
                <a:solidFill>
                  <a:srgbClr val="FF0000"/>
                </a:solidFill>
              </a:rPr>
              <a:t>www.thetutorstudio.com/img/pblock.jpg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868"/>
            <a:ext cx="8229600" cy="558429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F-block: lanthanides and actinides (inner transition metals)</a:t>
            </a:r>
          </a:p>
          <a:p>
            <a:r>
              <a:rPr lang="en-US" b="1" dirty="0" smtClean="0"/>
              <a:t>Wedged between </a:t>
            </a:r>
            <a:r>
              <a:rPr lang="en-US" b="1" u="sng" dirty="0" smtClean="0"/>
              <a:t>groups</a:t>
            </a:r>
            <a:r>
              <a:rPr lang="en-US" b="1" dirty="0" smtClean="0"/>
              <a:t> 3 and 4 in transition metals</a:t>
            </a:r>
          </a:p>
          <a:p>
            <a:r>
              <a:rPr lang="en-US" b="1" dirty="0" smtClean="0"/>
              <a:t>Lanthanides:</a:t>
            </a:r>
          </a:p>
          <a:p>
            <a:pPr lvl="1"/>
            <a:r>
              <a:rPr lang="en-US" b="1" dirty="0" smtClean="0"/>
              <a:t> located in period 6</a:t>
            </a:r>
          </a:p>
          <a:p>
            <a:pPr lvl="1"/>
            <a:r>
              <a:rPr lang="en-US" b="1" dirty="0" smtClean="0"/>
              <a:t>shiny metals</a:t>
            </a:r>
          </a:p>
          <a:p>
            <a:pPr lvl="1"/>
            <a:r>
              <a:rPr lang="en-US" b="1" dirty="0" smtClean="0"/>
              <a:t> similar reactivity to group 2</a:t>
            </a:r>
          </a:p>
          <a:p>
            <a:r>
              <a:rPr lang="en-US" b="1" dirty="0" smtClean="0"/>
              <a:t>Actinides: </a:t>
            </a:r>
          </a:p>
          <a:p>
            <a:pPr lvl="1"/>
            <a:r>
              <a:rPr lang="en-US" b="1" dirty="0" smtClean="0"/>
              <a:t>Located </a:t>
            </a:r>
            <a:r>
              <a:rPr lang="en-US" b="1" smtClean="0"/>
              <a:t>in period 7</a:t>
            </a:r>
          </a:p>
          <a:p>
            <a:pPr lvl="1"/>
            <a:r>
              <a:rPr lang="en-US" b="1" smtClean="0"/>
              <a:t>all </a:t>
            </a:r>
            <a:r>
              <a:rPr lang="en-US" b="1" dirty="0" smtClean="0"/>
              <a:t>radioactive, </a:t>
            </a:r>
          </a:p>
          <a:p>
            <a:pPr lvl="1"/>
            <a:r>
              <a:rPr lang="en-US" b="1" dirty="0" err="1" smtClean="0"/>
              <a:t>Th</a:t>
            </a:r>
            <a:r>
              <a:rPr lang="en-US" b="1" dirty="0" smtClean="0"/>
              <a:t> –Np naturally occurring, others laboratory  created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1126</TotalTime>
  <Words>701</Words>
  <Application>Microsoft Macintosh PowerPoint</Application>
  <PresentationFormat>On-screen Show (4:3)</PresentationFormat>
  <Paragraphs>92</Paragraphs>
  <Slides>12</Slides>
  <Notes>0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Unit 3: Periodic Table</vt:lpstr>
      <vt:lpstr>Slide 2</vt:lpstr>
      <vt:lpstr>Section 5.1 Review</vt:lpstr>
      <vt:lpstr>5.2</vt:lpstr>
      <vt:lpstr>Groups of elements</vt:lpstr>
      <vt:lpstr>Slide 6</vt:lpstr>
      <vt:lpstr>Slide 7</vt:lpstr>
      <vt:lpstr>Slide 8</vt:lpstr>
      <vt:lpstr>Slide 9</vt:lpstr>
      <vt:lpstr>Slide 10</vt:lpstr>
      <vt:lpstr>Periodic properties 5.3</vt:lpstr>
      <vt:lpstr>Coloring time!</vt:lpstr>
    </vt:vector>
  </TitlesOfParts>
  <Company>Tigard-Tualatin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Periodic Table</dc:title>
  <dc:creator>Teacher</dc:creator>
  <cp:lastModifiedBy>Teacher</cp:lastModifiedBy>
  <cp:revision>14</cp:revision>
  <dcterms:created xsi:type="dcterms:W3CDTF">2012-10-30T14:44:46Z</dcterms:created>
  <dcterms:modified xsi:type="dcterms:W3CDTF">2012-10-30T17:50:44Z</dcterms:modified>
</cp:coreProperties>
</file>