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embeddings/oleObject7.bin" ContentType="application/vnd.openxmlformats-officedocument.oleObject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Default Extension="pict" ContentType="image/pict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embeddings/oleObject5.bin" ContentType="application/vnd.openxmlformats-officedocument.oleObject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oleObject4.bin" ContentType="application/vnd.openxmlformats-officedocument.oleObject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embeddings/oleObject3.bin" ContentType="application/vnd.openxmlformats-officedocument.oleObject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036" r:id="rId1"/>
  </p:sldMasterIdLst>
  <p:notesMasterIdLst>
    <p:notesMasterId r:id="rId39"/>
  </p:notes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294" r:id="rId32"/>
    <p:sldId id="295" r:id="rId33"/>
    <p:sldId id="296" r:id="rId34"/>
    <p:sldId id="297" r:id="rId35"/>
    <p:sldId id="298" r:id="rId36"/>
    <p:sldId id="299" r:id="rId37"/>
    <p:sldId id="30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0D10A-661F-4A44-9BE5-59E7A30C3CAC}" type="datetimeFigureOut">
              <a:rPr lang="en-US" smtClean="0"/>
              <a:pPr/>
              <a:t>12/2/11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CADC3-751B-5E44-A96C-7295B868C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1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4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2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3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3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3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3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3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3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3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3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2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4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4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4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4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4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4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4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4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4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4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2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4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5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5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5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5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5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5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5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2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9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9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2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2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2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832C-E941-724A-BC58-6401C78BAE19}" type="datetimeFigureOut">
              <a:rPr lang="en-US" smtClean="0"/>
              <a:pPr/>
              <a:t>12/2/11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9CD9-694B-6A4D-A550-D58F50080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832C-E941-724A-BC58-6401C78BAE19}" type="datetimeFigureOut">
              <a:rPr lang="en-US" smtClean="0"/>
              <a:pPr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9CD9-694B-6A4D-A550-D58F50080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832C-E941-724A-BC58-6401C78BAE19}" type="datetimeFigureOut">
              <a:rPr lang="en-US" smtClean="0"/>
              <a:pPr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9CD9-694B-6A4D-A550-D58F50080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832C-E941-724A-BC58-6401C78BAE19}" type="datetimeFigureOut">
              <a:rPr lang="en-US" smtClean="0"/>
              <a:pPr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9CD9-694B-6A4D-A550-D58F50080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832C-E941-724A-BC58-6401C78BAE19}" type="datetimeFigureOut">
              <a:rPr lang="en-US" smtClean="0"/>
              <a:pPr/>
              <a:t>12/2/11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9CD9-694B-6A4D-A550-D58F50080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832C-E941-724A-BC58-6401C78BAE19}" type="datetimeFigureOut">
              <a:rPr lang="en-US" smtClean="0"/>
              <a:pPr/>
              <a:t>12/2/11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9CD9-694B-6A4D-A550-D58F50080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832C-E941-724A-BC58-6401C78BAE19}" type="datetimeFigureOut">
              <a:rPr lang="en-US" smtClean="0"/>
              <a:pPr/>
              <a:t>12/2/11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9CD9-694B-6A4D-A550-D58F50080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832C-E941-724A-BC58-6401C78BAE19}" type="datetimeFigureOut">
              <a:rPr lang="en-US" smtClean="0"/>
              <a:pPr/>
              <a:t>12/2/11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9CD9-694B-6A4D-A550-D58F50080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832C-E941-724A-BC58-6401C78BAE19}" type="datetimeFigureOut">
              <a:rPr lang="en-US" smtClean="0"/>
              <a:pPr/>
              <a:t>12/2/11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9CD9-694B-6A4D-A550-D58F50080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832C-E941-724A-BC58-6401C78BAE19}" type="datetimeFigureOut">
              <a:rPr lang="en-US" smtClean="0"/>
              <a:pPr/>
              <a:t>12/2/11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9CD9-694B-6A4D-A550-D58F50080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FBD1832C-E941-724A-BC58-6401C78BAE19}" type="datetimeFigureOut">
              <a:rPr lang="en-US" smtClean="0"/>
              <a:pPr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84A79CD9-694B-6A4D-A550-D58F50080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9.pdf"/><Relationship Id="rId6" Type="http://schemas.openxmlformats.org/officeDocument/2006/relationships/image" Target="../media/image20.png"/><Relationship Id="rId7" Type="http://schemas.openxmlformats.org/officeDocument/2006/relationships/image" Target="../media/image21.pdf"/><Relationship Id="rId8" Type="http://schemas.openxmlformats.org/officeDocument/2006/relationships/image" Target="../media/image22.png"/><Relationship Id="rId9" Type="http://schemas.openxmlformats.org/officeDocument/2006/relationships/image" Target="../media/image23.pdf"/><Relationship Id="rId10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df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df"/><Relationship Id="rId4" Type="http://schemas.openxmlformats.org/officeDocument/2006/relationships/image" Target="../media/image26.png"/><Relationship Id="rId5" Type="http://schemas.openxmlformats.org/officeDocument/2006/relationships/image" Target="../media/image27.pdf"/><Relationship Id="rId6" Type="http://schemas.openxmlformats.org/officeDocument/2006/relationships/image" Target="../media/image28.png"/><Relationship Id="rId7" Type="http://schemas.openxmlformats.org/officeDocument/2006/relationships/image" Target="../media/image29.pdf"/><Relationship Id="rId8" Type="http://schemas.openxmlformats.org/officeDocument/2006/relationships/image" Target="../media/image30.png"/><Relationship Id="rId9" Type="http://schemas.openxmlformats.org/officeDocument/2006/relationships/image" Target="../media/image31.pdf"/><Relationship Id="rId10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df"/><Relationship Id="rId4" Type="http://schemas.openxmlformats.org/officeDocument/2006/relationships/image" Target="../media/image39.png"/><Relationship Id="rId5" Type="http://schemas.openxmlformats.org/officeDocument/2006/relationships/image" Target="../media/image40.pdf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oleObject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df"/><Relationship Id="rId4" Type="http://schemas.openxmlformats.org/officeDocument/2006/relationships/image" Target="../media/image45.png"/><Relationship Id="rId5" Type="http://schemas.openxmlformats.org/officeDocument/2006/relationships/image" Target="../media/image46.pdf"/><Relationship Id="rId6" Type="http://schemas.openxmlformats.org/officeDocument/2006/relationships/image" Target="../media/image47.png"/><Relationship Id="rId7" Type="http://schemas.openxmlformats.org/officeDocument/2006/relationships/image" Target="../media/image48.pdf"/><Relationship Id="rId8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df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062" name="Rectangle 6"/>
          <p:cNvSpPr>
            <a:spLocks noGrp="1" noChangeArrowheads="1"/>
          </p:cNvSpPr>
          <p:nvPr>
            <p:ph type="title"/>
          </p:nvPr>
        </p:nvSpPr>
        <p:spPr>
          <a:xfrm>
            <a:off x="952498" y="228600"/>
            <a:ext cx="7581901" cy="1653988"/>
          </a:xfrm>
        </p:spPr>
        <p:txBody>
          <a:bodyPr>
            <a:normAutofit fontScale="90000"/>
          </a:bodyPr>
          <a:lstStyle/>
          <a:p>
            <a:r>
              <a:rPr lang="en-US" dirty="0"/>
              <a:t>Significance of a Chemical Formula</a:t>
            </a:r>
          </a:p>
        </p:txBody>
      </p:sp>
      <p:sp>
        <p:nvSpPr>
          <p:cNvPr id="2349063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chemical formula indicates the relative number of atoms of each kind in a chemical compound.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dirty="0"/>
              <a:t>For a molecular compound, the chemical formula reveals the number of atoms of each element contained in a single molecule of the compound.</a:t>
            </a:r>
            <a:endParaRPr lang="en-US" sz="2000" dirty="0"/>
          </a:p>
          <a:p>
            <a:pPr lvl="1">
              <a:spcBef>
                <a:spcPct val="50000"/>
              </a:spcBef>
            </a:pPr>
            <a:r>
              <a:rPr lang="en-US" dirty="0">
                <a:solidFill>
                  <a:srgbClr val="FFCC00"/>
                </a:solidFill>
              </a:rPr>
              <a:t>example:</a:t>
            </a:r>
            <a:r>
              <a:rPr lang="en-US" dirty="0"/>
              <a:t> octane </a:t>
            </a:r>
            <a:r>
              <a:rPr lang="en-US" dirty="0">
                <a:ea typeface="Arial" charset="0"/>
                <a:cs typeface="Arial" charset="0"/>
              </a:rPr>
              <a:t>—</a:t>
            </a:r>
            <a:r>
              <a:rPr lang="en-US" sz="2000" dirty="0"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ea typeface="Arial" charset="0"/>
                <a:cs typeface="Arial" charset="0"/>
              </a:rPr>
              <a:t> </a:t>
            </a:r>
            <a:r>
              <a:rPr lang="en-US" sz="2800" dirty="0" smtClean="0">
                <a:solidFill>
                  <a:srgbClr val="FFCC00"/>
                </a:solidFill>
              </a:rPr>
              <a:t>C</a:t>
            </a:r>
            <a:r>
              <a:rPr lang="en-US" sz="2800" baseline="-25000" dirty="0" smtClean="0">
                <a:solidFill>
                  <a:srgbClr val="FFCC00"/>
                </a:solidFill>
              </a:rPr>
              <a:t>8</a:t>
            </a:r>
            <a:r>
              <a:rPr lang="en-US" sz="2800" dirty="0" smtClean="0">
                <a:solidFill>
                  <a:srgbClr val="FFCC00"/>
                </a:solidFill>
              </a:rPr>
              <a:t>H</a:t>
            </a:r>
            <a:r>
              <a:rPr lang="en-US" sz="2800" baseline="-25000" dirty="0" smtClean="0">
                <a:solidFill>
                  <a:srgbClr val="FFCC00"/>
                </a:solidFill>
              </a:rPr>
              <a:t>18</a:t>
            </a:r>
            <a:endParaRPr lang="en-US" sz="2800" baseline="-25000" dirty="0">
              <a:solidFill>
                <a:srgbClr val="FFCC00"/>
              </a:solidFill>
            </a:endParaRPr>
          </a:p>
        </p:txBody>
      </p:sp>
      <p:sp>
        <p:nvSpPr>
          <p:cNvPr id="2349066" name="Text Box 10"/>
          <p:cNvSpPr txBox="1">
            <a:spLocks noChangeArrowheads="1"/>
          </p:cNvSpPr>
          <p:nvPr/>
        </p:nvSpPr>
        <p:spPr bwMode="auto">
          <a:xfrm>
            <a:off x="304800" y="4724400"/>
            <a:ext cx="3505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SzPct val="100000"/>
            </a:pPr>
            <a:r>
              <a:rPr lang="en-US" b="0" dirty="0">
                <a:solidFill>
                  <a:schemeClr val="bg1"/>
                </a:solidFill>
              </a:rPr>
              <a:t>The subscript after the C indicates that there are 8 carbon atoms in the molecule.</a:t>
            </a:r>
          </a:p>
        </p:txBody>
      </p:sp>
      <p:sp>
        <p:nvSpPr>
          <p:cNvPr id="2349067" name="Text Box 11"/>
          <p:cNvSpPr txBox="1">
            <a:spLocks noChangeArrowheads="1"/>
          </p:cNvSpPr>
          <p:nvPr/>
        </p:nvSpPr>
        <p:spPr bwMode="auto">
          <a:xfrm>
            <a:off x="5257799" y="4692650"/>
            <a:ext cx="3276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SzPct val="100000"/>
            </a:pPr>
            <a:r>
              <a:rPr lang="en-US" b="0" dirty="0">
                <a:solidFill>
                  <a:schemeClr val="bg1"/>
                </a:solidFill>
              </a:rPr>
              <a:t>The subscript after the H indicates that there are 18 hydrogen atoms in </a:t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>
                <a:solidFill>
                  <a:schemeClr val="bg1"/>
                </a:solidFill>
              </a:rPr>
              <a:t>the molecule.</a:t>
            </a:r>
          </a:p>
        </p:txBody>
      </p:sp>
      <p:sp>
        <p:nvSpPr>
          <p:cNvPr id="2349068" name="Line 12"/>
          <p:cNvSpPr>
            <a:spLocks noChangeShapeType="1"/>
          </p:cNvSpPr>
          <p:nvPr/>
        </p:nvSpPr>
        <p:spPr bwMode="auto">
          <a:xfrm flipH="1">
            <a:off x="3810000" y="4572000"/>
            <a:ext cx="6096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9069" name="Line 13"/>
          <p:cNvSpPr>
            <a:spLocks noChangeShapeType="1"/>
          </p:cNvSpPr>
          <p:nvPr/>
        </p:nvSpPr>
        <p:spPr bwMode="auto">
          <a:xfrm>
            <a:off x="4876800" y="4692650"/>
            <a:ext cx="304800" cy="1968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9071" name="AutoShape 15"/>
          <p:cNvSpPr>
            <a:spLocks noChangeArrowheads="1"/>
          </p:cNvSpPr>
          <p:nvPr/>
        </p:nvSpPr>
        <p:spPr bwMode="auto">
          <a:xfrm rot="10800000">
            <a:off x="6934200" y="14478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9072" name="AutoShape 16"/>
          <p:cNvSpPr>
            <a:spLocks noChangeArrowheads="1"/>
          </p:cNvSpPr>
          <p:nvPr/>
        </p:nvSpPr>
        <p:spPr bwMode="auto">
          <a:xfrm rot="10800000">
            <a:off x="7102475" y="25177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9073" name="AutoShape 17"/>
          <p:cNvSpPr>
            <a:spLocks noChangeArrowheads="1"/>
          </p:cNvSpPr>
          <p:nvPr/>
        </p:nvSpPr>
        <p:spPr bwMode="auto">
          <a:xfrm rot="10800000">
            <a:off x="7635875" y="37369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9074" name="AutoShape 18"/>
          <p:cNvSpPr>
            <a:spLocks noChangeArrowheads="1"/>
          </p:cNvSpPr>
          <p:nvPr/>
        </p:nvSpPr>
        <p:spPr bwMode="auto">
          <a:xfrm rot="10800000">
            <a:off x="5257800" y="43465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9075" name="AutoShape 19"/>
          <p:cNvSpPr>
            <a:spLocks noChangeArrowheads="1"/>
          </p:cNvSpPr>
          <p:nvPr/>
        </p:nvSpPr>
        <p:spPr bwMode="auto">
          <a:xfrm rot="10800000">
            <a:off x="2378075" y="57943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9063" grpId="0" build="p" bldLvl="5"/>
      <p:bldP spid="2349066" grpId="0"/>
      <p:bldP spid="2349067" grpId="0"/>
      <p:bldP spid="2349068" grpId="0" animBg="1"/>
      <p:bldP spid="2349069" grpId="0" animBg="1"/>
      <p:bldP spid="2349071" grpId="0" animBg="1"/>
      <p:bldP spid="2349072" grpId="0" animBg="1"/>
      <p:bldP spid="2349073" grpId="0" animBg="1"/>
      <p:bldP spid="2349074" grpId="0" animBg="1"/>
      <p:bldP spid="23490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the Formula of an Ionic Compound</a:t>
            </a:r>
          </a:p>
        </p:txBody>
      </p:sp>
      <p:sp>
        <p:nvSpPr>
          <p:cNvPr id="2641923" name="Text Box 3"/>
          <p:cNvSpPr txBox="1">
            <a:spLocks noChangeArrowheads="1"/>
          </p:cNvSpPr>
          <p:nvPr/>
        </p:nvSpPr>
        <p:spPr bwMode="auto">
          <a:xfrm>
            <a:off x="3429000" y="152400"/>
            <a:ext cx="4672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CC00"/>
              </a:solidFill>
            </a:endParaRPr>
          </a:p>
        </p:txBody>
      </p:sp>
      <p:graphicFrame>
        <p:nvGraphicFramePr>
          <p:cNvPr id="2641930" name="Object 10"/>
          <p:cNvGraphicFramePr>
            <a:graphicFrameLocks noChangeAspect="1"/>
          </p:cNvGraphicFramePr>
          <p:nvPr/>
        </p:nvGraphicFramePr>
        <p:xfrm>
          <a:off x="1828800" y="1752600"/>
          <a:ext cx="5394325" cy="4352925"/>
        </p:xfrm>
        <a:graphic>
          <a:graphicData uri="http://schemas.openxmlformats.org/presentationml/2006/ole">
            <p:oleObj spid="_x0000_s32770" name="Image" r:id="rId4" imgW="5394971" imgH="4352553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899" name="Rectangle 3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689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Binary Ionic Compounds</a:t>
            </a:r>
          </a:p>
        </p:txBody>
      </p:sp>
      <p:sp>
        <p:nvSpPr>
          <p:cNvPr id="2768902" name="Rectangle 6"/>
          <p:cNvSpPr>
            <a:spLocks noGrp="1" noChangeArrowheads="1"/>
          </p:cNvSpPr>
          <p:nvPr>
            <p:ph idx="1"/>
          </p:nvPr>
        </p:nvSpPr>
        <p:spPr>
          <a:xfrm>
            <a:off x="666750" y="1828800"/>
            <a:ext cx="8020050" cy="4191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/>
              <a:t>The </a:t>
            </a:r>
            <a:r>
              <a:rPr lang="en-US" b="1">
                <a:solidFill>
                  <a:srgbClr val="FFCC00"/>
                </a:solidFill>
              </a:rPr>
              <a:t>nomenclature,</a:t>
            </a:r>
            <a:r>
              <a:rPr lang="en-US"/>
              <a:t> or naming system, or binary ionic compounds involves combining the names of the compound’s positive and negative ions.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/>
              <a:t>The name of the cation is given first, followed by the name of the anion: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CC00"/>
                </a:solidFill>
                <a:ea typeface="Arial" charset="0"/>
                <a:cs typeface="Arial" charset="0"/>
              </a:rPr>
              <a:t>example:</a:t>
            </a:r>
            <a:r>
              <a:rPr lang="en-US" sz="2000">
                <a:ea typeface="Arial" charset="0"/>
                <a:cs typeface="Arial" charset="0"/>
              </a:rPr>
              <a:t> Al</a:t>
            </a:r>
            <a:r>
              <a:rPr lang="en-US" sz="2000" baseline="-25000">
                <a:ea typeface="Arial" charset="0"/>
                <a:cs typeface="Arial" charset="0"/>
              </a:rPr>
              <a:t>2</a:t>
            </a:r>
            <a:r>
              <a:rPr lang="en-US" sz="2000">
                <a:ea typeface="Arial" charset="0"/>
                <a:cs typeface="Arial" charset="0"/>
              </a:rPr>
              <a:t>O</a:t>
            </a:r>
            <a:r>
              <a:rPr lang="en-US" sz="2000" baseline="-25000">
                <a:ea typeface="Arial" charset="0"/>
                <a:cs typeface="Arial" charset="0"/>
              </a:rPr>
              <a:t>3</a:t>
            </a:r>
            <a:r>
              <a:rPr lang="en-US" sz="2000">
                <a:ea typeface="Arial" charset="0"/>
                <a:cs typeface="Arial" charset="0"/>
              </a:rPr>
              <a:t> — aluminum oxide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ea typeface="Arial" charset="0"/>
                <a:cs typeface="Arial" charset="0"/>
              </a:rPr>
              <a:t>For most simple ionic compounds, the ratio of the ions is not given in the compound’s name, because it is understood based on the relative charges of the compound’s ions.</a:t>
            </a:r>
            <a:endParaRPr lang="en-US" sz="2800"/>
          </a:p>
        </p:txBody>
      </p:sp>
      <p:sp>
        <p:nvSpPr>
          <p:cNvPr id="2768906" name="Rectangle 10"/>
          <p:cNvSpPr>
            <a:spLocks noChangeArrowheads="1"/>
          </p:cNvSpPr>
          <p:nvPr/>
        </p:nvSpPr>
        <p:spPr bwMode="auto">
          <a:xfrm>
            <a:off x="3276600" y="0"/>
            <a:ext cx="4495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68908" name="AutoShape 12"/>
          <p:cNvSpPr>
            <a:spLocks noChangeArrowheads="1"/>
          </p:cNvSpPr>
          <p:nvPr/>
        </p:nvSpPr>
        <p:spPr bwMode="auto">
          <a:xfrm rot="10800000">
            <a:off x="6553200" y="14478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909" name="AutoShape 13"/>
          <p:cNvSpPr>
            <a:spLocks noChangeArrowheads="1"/>
          </p:cNvSpPr>
          <p:nvPr/>
        </p:nvSpPr>
        <p:spPr bwMode="auto">
          <a:xfrm rot="10800000">
            <a:off x="6492875" y="27432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910" name="AutoShape 14"/>
          <p:cNvSpPr>
            <a:spLocks noChangeArrowheads="1"/>
          </p:cNvSpPr>
          <p:nvPr/>
        </p:nvSpPr>
        <p:spPr bwMode="auto">
          <a:xfrm rot="10800000">
            <a:off x="3657600" y="35814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911" name="AutoShape 15"/>
          <p:cNvSpPr>
            <a:spLocks noChangeArrowheads="1"/>
          </p:cNvSpPr>
          <p:nvPr/>
        </p:nvSpPr>
        <p:spPr bwMode="auto">
          <a:xfrm rot="10800000">
            <a:off x="5426075" y="40417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902" grpId="0" build="p" bldLvl="5"/>
      <p:bldP spid="2768908" grpId="0" animBg="1"/>
      <p:bldP spid="2768909" grpId="0" animBg="1"/>
      <p:bldP spid="2768910" grpId="0" animBg="1"/>
      <p:bldP spid="27689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628" name="Rectangle 4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146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Binary Ionic Compounds, </a:t>
            </a:r>
            <a:r>
              <a:rPr lang="en-US" b="0" i="1"/>
              <a:t>continued</a:t>
            </a:r>
          </a:p>
        </p:txBody>
      </p:sp>
      <p:sp>
        <p:nvSpPr>
          <p:cNvPr id="271463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CC00"/>
                </a:solidFill>
              </a:rPr>
              <a:t>Sample Problem A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/>
              <a:t>Write the formulas for the binary ionic compounds formed between the following elements: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/>
              <a:t>	a. zinc and iodine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/>
              <a:t>	b. zinc and sulfur</a:t>
            </a:r>
          </a:p>
        </p:txBody>
      </p:sp>
      <p:sp>
        <p:nvSpPr>
          <p:cNvPr id="2714633" name="Rectangle 9"/>
          <p:cNvSpPr>
            <a:spLocks noChangeArrowheads="1"/>
          </p:cNvSpPr>
          <p:nvPr/>
        </p:nvSpPr>
        <p:spPr bwMode="auto">
          <a:xfrm>
            <a:off x="3276600" y="0"/>
            <a:ext cx="4495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14636" name="AutoShape 12"/>
          <p:cNvSpPr>
            <a:spLocks noChangeArrowheads="1"/>
          </p:cNvSpPr>
          <p:nvPr/>
        </p:nvSpPr>
        <p:spPr bwMode="auto">
          <a:xfrm rot="10800000">
            <a:off x="3673475" y="20605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714637" name="AutoShape 13"/>
          <p:cNvSpPr>
            <a:spLocks noChangeArrowheads="1"/>
          </p:cNvSpPr>
          <p:nvPr/>
        </p:nvSpPr>
        <p:spPr bwMode="auto">
          <a:xfrm rot="10800000">
            <a:off x="6357938" y="2989263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4631" grpId="0" build="p"/>
      <p:bldP spid="2714636" grpId="0" animBg="1"/>
      <p:bldP spid="27146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3300" name="Rectangle 4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4330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Binary Ionic Compounds, </a:t>
            </a:r>
            <a:r>
              <a:rPr lang="en-US" b="0" i="1"/>
              <a:t>continued</a:t>
            </a:r>
          </a:p>
        </p:txBody>
      </p:sp>
      <p:sp>
        <p:nvSpPr>
          <p:cNvPr id="274330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CC00"/>
                </a:solidFill>
              </a:rPr>
              <a:t>Sample Problem A Solution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FFCC00"/>
                </a:solidFill>
              </a:rPr>
              <a:t>Write the symbols for the ions side by side. Write the cation first.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/>
              <a:t>a.  Zn</a:t>
            </a:r>
            <a:r>
              <a:rPr lang="en-US" baseline="30000"/>
              <a:t>2+</a:t>
            </a:r>
            <a:r>
              <a:rPr lang="en-US"/>
              <a:t> I</a:t>
            </a:r>
            <a:r>
              <a:rPr lang="en-US" baseline="30000"/>
              <a:t>−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/>
              <a:t>b.  Zn</a:t>
            </a:r>
            <a:r>
              <a:rPr lang="en-US" baseline="30000"/>
              <a:t>2+</a:t>
            </a:r>
            <a:r>
              <a:rPr lang="en-US"/>
              <a:t> S</a:t>
            </a:r>
            <a:r>
              <a:rPr lang="en-US" baseline="30000"/>
              <a:t>2−</a:t>
            </a:r>
            <a:endParaRPr lang="en-US" sz="1400"/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FFCC00"/>
                </a:solidFill>
              </a:rPr>
              <a:t>Cross over the charges to give subscripts.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/>
              <a:t>a.  </a:t>
            </a:r>
          </a:p>
        </p:txBody>
      </p:sp>
      <p:sp>
        <p:nvSpPr>
          <p:cNvPr id="2743307" name="Rectangle 11"/>
          <p:cNvSpPr>
            <a:spLocks noChangeArrowheads="1"/>
          </p:cNvSpPr>
          <p:nvPr/>
        </p:nvSpPr>
        <p:spPr bwMode="auto">
          <a:xfrm>
            <a:off x="3276600" y="0"/>
            <a:ext cx="4495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43310" name="Rectangle 14"/>
          <p:cNvSpPr>
            <a:spLocks noChangeArrowheads="1"/>
          </p:cNvSpPr>
          <p:nvPr/>
        </p:nvSpPr>
        <p:spPr bwMode="auto">
          <a:xfrm>
            <a:off x="685800" y="5486400"/>
            <a:ext cx="77374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Clr>
                <a:srgbClr val="FFCC00"/>
              </a:buClr>
              <a:buSzPct val="100000"/>
            </a:pPr>
            <a:r>
              <a:rPr lang="en-US" sz="2400" b="0">
                <a:solidFill>
                  <a:schemeClr val="bg1"/>
                </a:solidFill>
              </a:rPr>
              <a:t>b. </a:t>
            </a:r>
          </a:p>
        </p:txBody>
      </p:sp>
      <p:sp>
        <p:nvSpPr>
          <p:cNvPr id="2743311" name="AutoShape 15"/>
          <p:cNvSpPr>
            <a:spLocks noChangeArrowheads="1"/>
          </p:cNvSpPr>
          <p:nvPr/>
        </p:nvSpPr>
        <p:spPr bwMode="auto">
          <a:xfrm rot="10800000">
            <a:off x="4876800" y="21336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3312" name="AutoShape 16"/>
          <p:cNvSpPr>
            <a:spLocks noChangeArrowheads="1"/>
          </p:cNvSpPr>
          <p:nvPr/>
        </p:nvSpPr>
        <p:spPr bwMode="auto">
          <a:xfrm rot="10800000">
            <a:off x="2438400" y="30480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3314" name="AutoShape 18"/>
          <p:cNvSpPr>
            <a:spLocks noChangeArrowheads="1"/>
          </p:cNvSpPr>
          <p:nvPr/>
        </p:nvSpPr>
        <p:spPr bwMode="auto">
          <a:xfrm rot="10800000">
            <a:off x="2454275" y="41179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3315" name="AutoShape 19"/>
          <p:cNvSpPr>
            <a:spLocks noChangeArrowheads="1"/>
          </p:cNvSpPr>
          <p:nvPr/>
        </p:nvSpPr>
        <p:spPr bwMode="auto">
          <a:xfrm rot="10800000">
            <a:off x="6569075" y="46482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43316" name="Picture 20" descr="slide19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219200" y="4999038"/>
            <a:ext cx="1155700" cy="10207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3303" grpId="0" build="p"/>
      <p:bldP spid="2743310" grpId="0" build="p"/>
      <p:bldP spid="2743311" grpId="0" animBg="1"/>
      <p:bldP spid="2743312" grpId="0" animBg="1"/>
      <p:bldP spid="2743314" grpId="0" animBg="1"/>
      <p:bldP spid="27433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515" name="Rectangle 3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5252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Binary Ionic Compounds, </a:t>
            </a:r>
            <a:r>
              <a:rPr lang="en-US" b="0" i="1"/>
              <a:t>continued</a:t>
            </a:r>
          </a:p>
        </p:txBody>
      </p:sp>
      <p:sp>
        <p:nvSpPr>
          <p:cNvPr id="2752518" name="Rectangle 6"/>
          <p:cNvSpPr>
            <a:spLocks noGrp="1" noChangeArrowheads="1"/>
          </p:cNvSpPr>
          <p:nvPr>
            <p:ph idx="1"/>
          </p:nvPr>
        </p:nvSpPr>
        <p:spPr>
          <a:xfrm>
            <a:off x="666750" y="1828800"/>
            <a:ext cx="7737475" cy="4419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b="1" dirty="0"/>
              <a:t>Sample Problem A Solution, </a:t>
            </a:r>
            <a:r>
              <a:rPr lang="en-US" i="1" dirty="0"/>
              <a:t>continued</a:t>
            </a:r>
            <a:endParaRPr lang="en-US" dirty="0"/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dirty="0"/>
              <a:t>Check the subscripts and divide them by their largest common factor to give the smallest possible whole-number ratio of ions.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FFCC00"/>
                </a:solidFill>
              </a:rPr>
              <a:t>a.</a:t>
            </a:r>
            <a:r>
              <a:rPr lang="en-US" dirty="0"/>
              <a:t>  The subscripts give equal total charges of 1 × 2+ = 2+ and 2 × 1− = 2−. 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dirty="0"/>
              <a:t>	The largest common factor of the subscripts is 1. 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dirty="0"/>
              <a:t>	The smallest possible whole-number ratio of ions in the compound is 1:2. 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dirty="0"/>
              <a:t>	The formula 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52521" name="Rectangle 9"/>
          <p:cNvSpPr>
            <a:spLocks noChangeAspect="1" noChangeArrowheads="1"/>
          </p:cNvSpPr>
          <p:nvPr/>
        </p:nvSpPr>
        <p:spPr bwMode="auto">
          <a:xfrm>
            <a:off x="3292475" y="5734050"/>
            <a:ext cx="822325" cy="438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FFCC00"/>
              </a:buClr>
              <a:buSzPct val="100000"/>
            </a:pPr>
            <a:r>
              <a:rPr lang="en-US" sz="2400" b="0" dirty="0">
                <a:solidFill>
                  <a:schemeClr val="tx1"/>
                </a:solidFill>
              </a:rPr>
              <a:t>ZnI</a:t>
            </a:r>
            <a:r>
              <a:rPr lang="en-US" sz="2400" b="0" baseline="-25000" dirty="0">
                <a:solidFill>
                  <a:schemeClr val="tx1"/>
                </a:solidFill>
              </a:rPr>
              <a:t>2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  <a:endParaRPr lang="en-US" sz="2400" b="0" baseline="-25000" dirty="0">
              <a:solidFill>
                <a:schemeClr val="tx1"/>
              </a:solidFill>
            </a:endParaRPr>
          </a:p>
        </p:txBody>
      </p:sp>
      <p:sp>
        <p:nvSpPr>
          <p:cNvPr id="2752523" name="Rectangle 11"/>
          <p:cNvSpPr>
            <a:spLocks noChangeArrowheads="1"/>
          </p:cNvSpPr>
          <p:nvPr/>
        </p:nvSpPr>
        <p:spPr bwMode="auto">
          <a:xfrm>
            <a:off x="3276600" y="0"/>
            <a:ext cx="4495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52525" name="AutoShape 13"/>
          <p:cNvSpPr>
            <a:spLocks noChangeArrowheads="1"/>
          </p:cNvSpPr>
          <p:nvPr/>
        </p:nvSpPr>
        <p:spPr bwMode="auto">
          <a:xfrm rot="10800000">
            <a:off x="6477000" y="21336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2526" name="AutoShape 14"/>
          <p:cNvSpPr>
            <a:spLocks noChangeArrowheads="1"/>
          </p:cNvSpPr>
          <p:nvPr/>
        </p:nvSpPr>
        <p:spPr bwMode="auto">
          <a:xfrm rot="10800000">
            <a:off x="4114800" y="32766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2527" name="AutoShape 15"/>
          <p:cNvSpPr>
            <a:spLocks noChangeArrowheads="1"/>
          </p:cNvSpPr>
          <p:nvPr/>
        </p:nvSpPr>
        <p:spPr bwMode="auto">
          <a:xfrm rot="10800000">
            <a:off x="4038600" y="41179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2528" name="AutoShape 16"/>
          <p:cNvSpPr>
            <a:spLocks noChangeArrowheads="1"/>
          </p:cNvSpPr>
          <p:nvPr/>
        </p:nvSpPr>
        <p:spPr bwMode="auto">
          <a:xfrm rot="10800000">
            <a:off x="7940675" y="46513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2529" name="AutoShape 17"/>
          <p:cNvSpPr>
            <a:spLocks noChangeArrowheads="1"/>
          </p:cNvSpPr>
          <p:nvPr/>
        </p:nvSpPr>
        <p:spPr bwMode="auto">
          <a:xfrm rot="10800000">
            <a:off x="4206875" y="54895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2518" grpId="0" build="p"/>
      <p:bldP spid="2752521" grpId="0" animBg="1"/>
      <p:bldP spid="2752525" grpId="0" animBg="1"/>
      <p:bldP spid="2752526" grpId="0" animBg="1"/>
      <p:bldP spid="2752527" grpId="0" animBg="1"/>
      <p:bldP spid="2752528" grpId="0" animBg="1"/>
      <p:bldP spid="27525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63" name="Rectangle 3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545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Binary Ionic Compounds, </a:t>
            </a:r>
            <a:r>
              <a:rPr lang="en-US" b="0" i="1"/>
              <a:t>continued</a:t>
            </a:r>
          </a:p>
        </p:txBody>
      </p:sp>
      <p:sp>
        <p:nvSpPr>
          <p:cNvPr id="275456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CC00"/>
                </a:solidFill>
              </a:rPr>
              <a:t>Sample Problem A Solution, </a:t>
            </a:r>
            <a:r>
              <a:rPr lang="en-US" i="1">
                <a:solidFill>
                  <a:srgbClr val="FFCC00"/>
                </a:solidFill>
              </a:rPr>
              <a:t>continued</a:t>
            </a:r>
            <a:endParaRPr lang="en-US" b="1">
              <a:solidFill>
                <a:srgbClr val="FFCC00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CC00"/>
                </a:solidFill>
              </a:rPr>
              <a:t>b.</a:t>
            </a:r>
            <a:r>
              <a:rPr lang="en-US"/>
              <a:t> The subscripts give equal total charges of 2 × 2+ = 4+ and 2 × 2− = 4−. 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/>
              <a:t>	The largest common factor of the subscripts is 2. 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/>
              <a:t>	The smallest whole-number ratio of ions in the compound is 1:1. 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/>
              <a:t>	The formula is</a:t>
            </a:r>
          </a:p>
        </p:txBody>
      </p:sp>
      <p:sp>
        <p:nvSpPr>
          <p:cNvPr id="2754567" name="Rectangle 7"/>
          <p:cNvSpPr>
            <a:spLocks noChangeArrowheads="1"/>
          </p:cNvSpPr>
          <p:nvPr/>
        </p:nvSpPr>
        <p:spPr bwMode="auto">
          <a:xfrm>
            <a:off x="3397250" y="4724400"/>
            <a:ext cx="946150" cy="4714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FFCC00"/>
              </a:buClr>
              <a:buSzPct val="100000"/>
            </a:pPr>
            <a:r>
              <a:rPr lang="en-US" sz="2400" b="0">
                <a:solidFill>
                  <a:schemeClr val="tx1"/>
                </a:solidFill>
              </a:rPr>
              <a:t>ZnS.</a:t>
            </a:r>
          </a:p>
        </p:txBody>
      </p:sp>
      <p:sp>
        <p:nvSpPr>
          <p:cNvPr id="2754569" name="Rectangle 9"/>
          <p:cNvSpPr>
            <a:spLocks noChangeArrowheads="1"/>
          </p:cNvSpPr>
          <p:nvPr/>
        </p:nvSpPr>
        <p:spPr bwMode="auto">
          <a:xfrm>
            <a:off x="3276600" y="0"/>
            <a:ext cx="4495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54575" name="AutoShape 15"/>
          <p:cNvSpPr>
            <a:spLocks noChangeArrowheads="1"/>
          </p:cNvSpPr>
          <p:nvPr/>
        </p:nvSpPr>
        <p:spPr bwMode="auto">
          <a:xfrm rot="10800000">
            <a:off x="6400800" y="20574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4576" name="AutoShape 16"/>
          <p:cNvSpPr>
            <a:spLocks noChangeArrowheads="1"/>
          </p:cNvSpPr>
          <p:nvPr/>
        </p:nvSpPr>
        <p:spPr bwMode="auto">
          <a:xfrm rot="10800000">
            <a:off x="4054475" y="29749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4577" name="AutoShape 17"/>
          <p:cNvSpPr>
            <a:spLocks noChangeArrowheads="1"/>
          </p:cNvSpPr>
          <p:nvPr/>
        </p:nvSpPr>
        <p:spPr bwMode="auto">
          <a:xfrm rot="10800000">
            <a:off x="7940675" y="35083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4578" name="AutoShape 18"/>
          <p:cNvSpPr>
            <a:spLocks noChangeArrowheads="1"/>
          </p:cNvSpPr>
          <p:nvPr/>
        </p:nvSpPr>
        <p:spPr bwMode="auto">
          <a:xfrm rot="10800000">
            <a:off x="3749675" y="44989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67" grpId="0" animBg="1"/>
      <p:bldP spid="2754575" grpId="0" animBg="1"/>
      <p:bldP spid="2754576" grpId="0" animBg="1"/>
      <p:bldP spid="2754577" grpId="0" animBg="1"/>
      <p:bldP spid="27545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923" name="Rectangle 3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699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Binary Ionic Compounds, </a:t>
            </a:r>
            <a:r>
              <a:rPr lang="en-US" b="0" i="1"/>
              <a:t>continued</a:t>
            </a:r>
            <a:endParaRPr lang="en-US" sz="2400"/>
          </a:p>
        </p:txBody>
      </p:sp>
      <p:sp>
        <p:nvSpPr>
          <p:cNvPr id="2769929" name="Rectangle 9"/>
          <p:cNvSpPr>
            <a:spLocks noGrp="1" noChangeArrowheads="1"/>
          </p:cNvSpPr>
          <p:nvPr>
            <p:ph idx="1"/>
          </p:nvPr>
        </p:nvSpPr>
        <p:spPr>
          <a:xfrm>
            <a:off x="666750" y="1828800"/>
            <a:ext cx="8020050" cy="44196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CC00"/>
                </a:solidFill>
              </a:rPr>
              <a:t>The Stock System of Nomenclature</a:t>
            </a:r>
          </a:p>
          <a:p>
            <a:pPr>
              <a:spcBef>
                <a:spcPct val="50000"/>
              </a:spcBef>
            </a:pPr>
            <a:r>
              <a:rPr lang="en-US"/>
              <a:t>Some elements such as iron, form two or more cations with different charges.</a:t>
            </a:r>
          </a:p>
          <a:p>
            <a:pPr>
              <a:spcBef>
                <a:spcPct val="50000"/>
              </a:spcBef>
            </a:pPr>
            <a:r>
              <a:rPr lang="en-US"/>
              <a:t>To distinguish the ions formed by such elements, scientists use the Stock system of nomenclature.</a:t>
            </a:r>
          </a:p>
          <a:p>
            <a:pPr>
              <a:spcBef>
                <a:spcPct val="50000"/>
              </a:spcBef>
            </a:pPr>
            <a:r>
              <a:rPr lang="en-US"/>
              <a:t>The system uses a Roman numeral to indicate an ion’s charge.</a:t>
            </a:r>
          </a:p>
          <a:p>
            <a:pPr lvl="1"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examples:</a:t>
            </a:r>
            <a:r>
              <a:rPr lang="en-US"/>
              <a:t>	Fe</a:t>
            </a:r>
            <a:r>
              <a:rPr lang="en-US" baseline="30000"/>
              <a:t>2+</a:t>
            </a:r>
            <a:r>
              <a:rPr lang="en-US"/>
              <a:t>	iron(II)</a:t>
            </a:r>
          </a:p>
          <a:p>
            <a:pPr lvl="1">
              <a:spcBef>
                <a:spcPct val="50000"/>
              </a:spcBef>
              <a:buFontTx/>
              <a:buNone/>
            </a:pPr>
            <a:r>
              <a:rPr lang="en-US"/>
              <a:t>				Fe</a:t>
            </a:r>
            <a:r>
              <a:rPr lang="en-US" baseline="30000"/>
              <a:t>3+</a:t>
            </a:r>
            <a:r>
              <a:rPr lang="en-US"/>
              <a:t>	iron(III)</a:t>
            </a:r>
          </a:p>
        </p:txBody>
      </p:sp>
      <p:sp>
        <p:nvSpPr>
          <p:cNvPr id="2769927" name="Rectangle 7"/>
          <p:cNvSpPr>
            <a:spLocks noChangeArrowheads="1"/>
          </p:cNvSpPr>
          <p:nvPr/>
        </p:nvSpPr>
        <p:spPr bwMode="auto">
          <a:xfrm>
            <a:off x="3276600" y="0"/>
            <a:ext cx="4495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69933" name="AutoShape 13"/>
          <p:cNvSpPr>
            <a:spLocks noChangeArrowheads="1"/>
          </p:cNvSpPr>
          <p:nvPr/>
        </p:nvSpPr>
        <p:spPr bwMode="auto">
          <a:xfrm rot="10800000">
            <a:off x="6019800" y="21336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934" name="AutoShape 14"/>
          <p:cNvSpPr>
            <a:spLocks noChangeArrowheads="1"/>
          </p:cNvSpPr>
          <p:nvPr/>
        </p:nvSpPr>
        <p:spPr bwMode="auto">
          <a:xfrm rot="10800000">
            <a:off x="4130675" y="30511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935" name="AutoShape 15"/>
          <p:cNvSpPr>
            <a:spLocks noChangeArrowheads="1"/>
          </p:cNvSpPr>
          <p:nvPr/>
        </p:nvSpPr>
        <p:spPr bwMode="auto">
          <a:xfrm rot="10800000">
            <a:off x="7712075" y="39655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936" name="AutoShape 16"/>
          <p:cNvSpPr>
            <a:spLocks noChangeArrowheads="1"/>
          </p:cNvSpPr>
          <p:nvPr/>
        </p:nvSpPr>
        <p:spPr bwMode="auto">
          <a:xfrm rot="10800000">
            <a:off x="2073275" y="48768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937" name="AutoShape 17"/>
          <p:cNvSpPr>
            <a:spLocks noChangeArrowheads="1"/>
          </p:cNvSpPr>
          <p:nvPr/>
        </p:nvSpPr>
        <p:spPr bwMode="auto">
          <a:xfrm rot="10800000">
            <a:off x="5410200" y="54102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929" grpId="0" build="p" bldLvl="5"/>
      <p:bldP spid="2769933" grpId="0" animBg="1"/>
      <p:bldP spid="2769934" grpId="0" animBg="1"/>
      <p:bldP spid="2769935" grpId="0" animBg="1"/>
      <p:bldP spid="2769936" grpId="0" animBg="1"/>
      <p:bldP spid="27699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652" name="Rectangle 4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15658" name="Rectangle 10"/>
          <p:cNvSpPr>
            <a:spLocks noGrp="1" noChangeArrowheads="1"/>
          </p:cNvSpPr>
          <p:nvPr>
            <p:ph type="title"/>
          </p:nvPr>
        </p:nvSpPr>
        <p:spPr>
          <a:xfrm>
            <a:off x="666750" y="1066800"/>
            <a:ext cx="8020050" cy="625475"/>
          </a:xfrm>
        </p:spPr>
        <p:txBody>
          <a:bodyPr/>
          <a:lstStyle/>
          <a:p>
            <a:r>
              <a:rPr lang="en-US"/>
              <a:t>Naming Binary Ionic Compounds, </a:t>
            </a:r>
            <a:r>
              <a:rPr lang="en-US" b="0" i="1"/>
              <a:t>continued</a:t>
            </a:r>
            <a:br>
              <a:rPr lang="en-US" b="0" i="1"/>
            </a:br>
            <a:r>
              <a:rPr lang="en-US" sz="2400"/>
              <a:t>The Stock System of Nomenclature, </a:t>
            </a:r>
            <a:r>
              <a:rPr lang="en-US" sz="2400" b="0" i="1"/>
              <a:t>continued</a:t>
            </a:r>
          </a:p>
        </p:txBody>
      </p:sp>
      <p:sp>
        <p:nvSpPr>
          <p:cNvPr id="2715655" name="Rectangle 7"/>
          <p:cNvSpPr>
            <a:spLocks noGrp="1" noChangeArrowheads="1"/>
          </p:cNvSpPr>
          <p:nvPr>
            <p:ph idx="1"/>
          </p:nvPr>
        </p:nvSpPr>
        <p:spPr>
          <a:xfrm>
            <a:off x="666750" y="2568043"/>
            <a:ext cx="7737475" cy="1676400"/>
          </a:xfrm>
        </p:spPr>
        <p:txBody>
          <a:bodyPr/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FFCC00"/>
                </a:solidFill>
              </a:rPr>
              <a:t>Sample Problem B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 dirty="0"/>
              <a:t>Write the formula and give the name for the compound formed by the ions Cr</a:t>
            </a:r>
            <a:r>
              <a:rPr lang="en-US" baseline="30000" dirty="0"/>
              <a:t>3+</a:t>
            </a:r>
            <a:r>
              <a:rPr lang="en-US" dirty="0"/>
              <a:t> and F</a:t>
            </a:r>
            <a:r>
              <a:rPr lang="en-US" baseline="30000" dirty="0"/>
              <a:t>–</a:t>
            </a:r>
            <a:r>
              <a:rPr lang="en-US" dirty="0"/>
              <a:t>.</a:t>
            </a:r>
          </a:p>
        </p:txBody>
      </p:sp>
      <p:sp>
        <p:nvSpPr>
          <p:cNvPr id="2715657" name="Rectangle 9"/>
          <p:cNvSpPr>
            <a:spLocks noChangeArrowheads="1"/>
          </p:cNvSpPr>
          <p:nvPr/>
        </p:nvSpPr>
        <p:spPr bwMode="auto">
          <a:xfrm>
            <a:off x="3276600" y="0"/>
            <a:ext cx="4495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15659" name="AutoShape 11"/>
          <p:cNvSpPr>
            <a:spLocks noChangeArrowheads="1"/>
          </p:cNvSpPr>
          <p:nvPr/>
        </p:nvSpPr>
        <p:spPr bwMode="auto">
          <a:xfrm rot="10800000">
            <a:off x="3673475" y="22891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5655" grpId="0" build="p"/>
      <p:bldP spid="27156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24" name="Rectangle 4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44325" name="Rectangle 5"/>
          <p:cNvSpPr>
            <a:spLocks noChangeArrowheads="1"/>
          </p:cNvSpPr>
          <p:nvPr/>
        </p:nvSpPr>
        <p:spPr bwMode="auto">
          <a:xfrm>
            <a:off x="3276600" y="0"/>
            <a:ext cx="49625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4433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Binary Ionic Compounds, </a:t>
            </a:r>
            <a:r>
              <a:rPr lang="en-US" b="0" i="1" dirty="0"/>
              <a:t>continued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The Stock System of Nomenclature, </a:t>
            </a:r>
            <a:r>
              <a:rPr lang="en-US" sz="2400" b="0" i="1" dirty="0"/>
              <a:t>continued</a:t>
            </a:r>
          </a:p>
        </p:txBody>
      </p:sp>
      <p:sp>
        <p:nvSpPr>
          <p:cNvPr id="2744334" name="Rectangle 14"/>
          <p:cNvSpPr>
            <a:spLocks noGrp="1" noChangeArrowheads="1"/>
          </p:cNvSpPr>
          <p:nvPr>
            <p:ph idx="1"/>
          </p:nvPr>
        </p:nvSpPr>
        <p:spPr>
          <a:xfrm>
            <a:off x="779462" y="2519082"/>
            <a:ext cx="7581901" cy="3953436"/>
          </a:xfrm>
        </p:spPr>
        <p:txBody>
          <a:bodyPr/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FFCC00"/>
                </a:solidFill>
              </a:rPr>
              <a:t>Sample Problem B Solution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FFCC00"/>
                </a:solidFill>
              </a:rPr>
              <a:t>Write the symbols for the ions side by side. Write the </a:t>
            </a:r>
            <a:r>
              <a:rPr lang="en-US" dirty="0" err="1">
                <a:solidFill>
                  <a:srgbClr val="FFCC00"/>
                </a:solidFill>
              </a:rPr>
              <a:t>cation</a:t>
            </a:r>
            <a:r>
              <a:rPr lang="en-US" dirty="0">
                <a:solidFill>
                  <a:srgbClr val="FFCC00"/>
                </a:solidFill>
              </a:rPr>
              <a:t> first.</a:t>
            </a:r>
          </a:p>
          <a:p>
            <a:pPr marL="0" indent="0" algn="ctr">
              <a:spcBef>
                <a:spcPct val="50000"/>
              </a:spcBef>
              <a:buFontTx/>
              <a:buNone/>
            </a:pPr>
            <a:r>
              <a:rPr lang="en-US" dirty="0"/>
              <a:t>Cr</a:t>
            </a:r>
            <a:r>
              <a:rPr lang="en-US" baseline="30000" dirty="0"/>
              <a:t>3+</a:t>
            </a:r>
            <a:r>
              <a:rPr lang="en-US" dirty="0"/>
              <a:t> F</a:t>
            </a:r>
            <a:r>
              <a:rPr lang="en-US" baseline="30000" dirty="0"/>
              <a:t>−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FFCC00"/>
                </a:solidFill>
              </a:rPr>
              <a:t>Cross over the charges to give subscripts.</a:t>
            </a:r>
          </a:p>
        </p:txBody>
      </p:sp>
      <p:sp>
        <p:nvSpPr>
          <p:cNvPr id="2744337" name="AutoShape 17"/>
          <p:cNvSpPr>
            <a:spLocks noChangeArrowheads="1"/>
          </p:cNvSpPr>
          <p:nvPr/>
        </p:nvSpPr>
        <p:spPr bwMode="auto">
          <a:xfrm rot="10800000">
            <a:off x="4892675" y="21336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338" name="AutoShape 18"/>
          <p:cNvSpPr>
            <a:spLocks noChangeArrowheads="1"/>
          </p:cNvSpPr>
          <p:nvPr/>
        </p:nvSpPr>
        <p:spPr bwMode="auto">
          <a:xfrm rot="10800000">
            <a:off x="2378075" y="29718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339" name="AutoShape 19"/>
          <p:cNvSpPr>
            <a:spLocks noChangeArrowheads="1"/>
          </p:cNvSpPr>
          <p:nvPr/>
        </p:nvSpPr>
        <p:spPr bwMode="auto">
          <a:xfrm rot="10800000">
            <a:off x="5197475" y="35845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340" name="AutoShape 20"/>
          <p:cNvSpPr>
            <a:spLocks noChangeArrowheads="1"/>
          </p:cNvSpPr>
          <p:nvPr/>
        </p:nvSpPr>
        <p:spPr bwMode="auto">
          <a:xfrm rot="10800000">
            <a:off x="6569075" y="41179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44341" name="Picture 21" descr="slide2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029075" y="4495800"/>
            <a:ext cx="1076325" cy="485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34" grpId="0" build="p"/>
      <p:bldP spid="2744337" grpId="0" animBg="1"/>
      <p:bldP spid="2744338" grpId="0" animBg="1"/>
      <p:bldP spid="2744339" grpId="0" animBg="1"/>
      <p:bldP spid="27443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6611" name="Rectangle 3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56612" name="Rectangle 4"/>
          <p:cNvSpPr>
            <a:spLocks noChangeArrowheads="1"/>
          </p:cNvSpPr>
          <p:nvPr/>
        </p:nvSpPr>
        <p:spPr bwMode="auto">
          <a:xfrm>
            <a:off x="3276600" y="0"/>
            <a:ext cx="49625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566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Binary Ionic Compounds, </a:t>
            </a:r>
            <a:r>
              <a:rPr lang="en-US" b="0" i="1"/>
              <a:t>continued</a:t>
            </a:r>
            <a:br>
              <a:rPr lang="en-US" b="0" i="1"/>
            </a:br>
            <a:r>
              <a:rPr lang="en-US" sz="2400"/>
              <a:t>The Stock System of Nomenclature, </a:t>
            </a:r>
            <a:r>
              <a:rPr lang="en-US" sz="2400" b="0" i="1"/>
              <a:t>continued</a:t>
            </a:r>
          </a:p>
        </p:txBody>
      </p:sp>
      <p:sp>
        <p:nvSpPr>
          <p:cNvPr id="2756614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rIns="0"/>
          <a:lstStyle/>
          <a:p>
            <a:pPr marL="0" indent="0">
              <a:buFontTx/>
              <a:buNone/>
            </a:pPr>
            <a:r>
              <a:rPr lang="en-US" b="1">
                <a:solidFill>
                  <a:srgbClr val="FFCC00"/>
                </a:solidFill>
              </a:rPr>
              <a:t>Sample Problem B Solution, </a:t>
            </a:r>
            <a:r>
              <a:rPr lang="en-US" i="1">
                <a:solidFill>
                  <a:srgbClr val="FFCC00"/>
                </a:solidFill>
              </a:rPr>
              <a:t>continued</a:t>
            </a:r>
            <a:endParaRPr lang="en-US" b="1">
              <a:solidFill>
                <a:srgbClr val="FFCC00"/>
              </a:solidFill>
            </a:endParaRP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/>
              <a:t>The subscripts give charges of 1 × 3+ = 3+ and </a:t>
            </a:r>
            <a:br>
              <a:rPr lang="en-US"/>
            </a:br>
            <a:r>
              <a:rPr lang="en-US"/>
              <a:t>3 × 1− = 3−. 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/>
              <a:t>The largest common factor of the subscripts is 1, so the smallest whole number ratio of the ions is 1:3. 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/>
              <a:t>The formula is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/>
          </a:p>
        </p:txBody>
      </p:sp>
      <p:sp>
        <p:nvSpPr>
          <p:cNvPr id="2756615" name="Rectangle 7"/>
          <p:cNvSpPr>
            <a:spLocks noChangeArrowheads="1"/>
          </p:cNvSpPr>
          <p:nvPr/>
        </p:nvSpPr>
        <p:spPr bwMode="auto">
          <a:xfrm>
            <a:off x="2895600" y="4191000"/>
            <a:ext cx="9144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FFCC00"/>
              </a:buClr>
              <a:buSzPct val="100000"/>
            </a:pPr>
            <a:r>
              <a:rPr lang="en-US" sz="2400" b="0">
                <a:solidFill>
                  <a:schemeClr val="tx1"/>
                </a:solidFill>
              </a:rPr>
              <a:t>CrF</a:t>
            </a:r>
            <a:r>
              <a:rPr lang="en-US" sz="2400" b="0" baseline="-25000">
                <a:solidFill>
                  <a:schemeClr val="tx1"/>
                </a:solidFill>
              </a:rPr>
              <a:t>3</a:t>
            </a:r>
            <a:r>
              <a:rPr lang="en-US" sz="2400" b="0">
                <a:solidFill>
                  <a:schemeClr val="tx1"/>
                </a:solidFill>
              </a:rPr>
              <a:t>.</a:t>
            </a:r>
            <a:endParaRPr lang="en-US" sz="2400" b="0" baseline="-25000">
              <a:solidFill>
                <a:schemeClr val="tx1"/>
              </a:solidFill>
            </a:endParaRPr>
          </a:p>
        </p:txBody>
      </p:sp>
      <p:sp>
        <p:nvSpPr>
          <p:cNvPr id="2756620" name="AutoShape 12"/>
          <p:cNvSpPr>
            <a:spLocks noChangeArrowheads="1"/>
          </p:cNvSpPr>
          <p:nvPr/>
        </p:nvSpPr>
        <p:spPr bwMode="auto">
          <a:xfrm rot="10800000">
            <a:off x="6400800" y="21367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6621" name="AutoShape 13"/>
          <p:cNvSpPr>
            <a:spLocks noChangeArrowheads="1"/>
          </p:cNvSpPr>
          <p:nvPr/>
        </p:nvSpPr>
        <p:spPr bwMode="auto">
          <a:xfrm rot="10800000">
            <a:off x="2606675" y="30511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6622" name="AutoShape 14"/>
          <p:cNvSpPr>
            <a:spLocks noChangeArrowheads="1"/>
          </p:cNvSpPr>
          <p:nvPr/>
        </p:nvSpPr>
        <p:spPr bwMode="auto">
          <a:xfrm rot="10800000">
            <a:off x="7086600" y="38893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6614" grpId="0" build="p"/>
      <p:bldP spid="2756615" grpId="0" animBg="1"/>
      <p:bldP spid="2756620" grpId="0" animBg="1"/>
      <p:bldP spid="2756621" grpId="0" animBg="1"/>
      <p:bldP spid="27566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781" name="Rectangle 5"/>
          <p:cNvSpPr>
            <a:spLocks noGrp="1" noChangeArrowheads="1"/>
          </p:cNvSpPr>
          <p:nvPr>
            <p:ph type="title"/>
          </p:nvPr>
        </p:nvSpPr>
        <p:spPr>
          <a:xfrm>
            <a:off x="666750" y="441325"/>
            <a:ext cx="8020050" cy="625475"/>
          </a:xfrm>
        </p:spPr>
        <p:txBody>
          <a:bodyPr>
            <a:normAutofit fontScale="90000"/>
          </a:bodyPr>
          <a:lstStyle/>
          <a:p>
            <a:r>
              <a:rPr lang="en-US" dirty="0"/>
              <a:t>Significance of a Chemical Formula, </a:t>
            </a:r>
            <a:r>
              <a:rPr lang="en-US" b="0" i="1" dirty="0"/>
              <a:t>continued</a:t>
            </a:r>
            <a:endParaRPr lang="en-US" dirty="0"/>
          </a:p>
        </p:txBody>
      </p:sp>
      <p:sp>
        <p:nvSpPr>
          <p:cNvPr id="2763782" name="Rectangle 6"/>
          <p:cNvSpPr>
            <a:spLocks noGrp="1" noChangeArrowheads="1"/>
          </p:cNvSpPr>
          <p:nvPr>
            <p:ph idx="1"/>
          </p:nvPr>
        </p:nvSpPr>
        <p:spPr>
          <a:xfrm>
            <a:off x="666750" y="1828800"/>
            <a:ext cx="7737475" cy="4419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The chemical formula for an ionic compound represents one formula unit</a:t>
            </a:r>
            <a:r>
              <a:rPr lang="en-US">
                <a:ea typeface="Arial" charset="0"/>
                <a:cs typeface="Arial" charset="0"/>
              </a:rPr>
              <a:t>—</a:t>
            </a:r>
            <a:r>
              <a:rPr lang="en-US"/>
              <a:t>the simplest ratio of the compound’s positive ions (cations) and its negative ions (anions).</a:t>
            </a:r>
          </a:p>
          <a:p>
            <a:pPr lvl="1"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example:</a:t>
            </a:r>
            <a:r>
              <a:rPr lang="en-US"/>
              <a:t> aluminum sulfate </a:t>
            </a:r>
            <a:r>
              <a:rPr lang="en-US">
                <a:ea typeface="Arial" charset="0"/>
                <a:cs typeface="Arial" charset="0"/>
              </a:rPr>
              <a:t>— </a:t>
            </a:r>
            <a:r>
              <a:rPr lang="en-US">
                <a:solidFill>
                  <a:srgbClr val="FFCC00"/>
                </a:solidFill>
                <a:ea typeface="Arial" charset="0"/>
                <a:cs typeface="Arial" charset="0"/>
              </a:rPr>
              <a:t>Al</a:t>
            </a:r>
            <a:r>
              <a:rPr lang="en-US" baseline="-25000">
                <a:solidFill>
                  <a:srgbClr val="FFCC00"/>
                </a:solidFill>
                <a:ea typeface="Arial" charset="0"/>
                <a:cs typeface="Arial" charset="0"/>
              </a:rPr>
              <a:t>2</a:t>
            </a:r>
            <a:r>
              <a:rPr lang="en-US">
                <a:solidFill>
                  <a:srgbClr val="FFCC00"/>
                </a:solidFill>
                <a:ea typeface="Arial" charset="0"/>
                <a:cs typeface="Arial" charset="0"/>
              </a:rPr>
              <a:t>(SO</a:t>
            </a:r>
            <a:r>
              <a:rPr lang="en-US" baseline="-25000">
                <a:solidFill>
                  <a:srgbClr val="FFCC00"/>
                </a:solidFill>
                <a:ea typeface="Arial" charset="0"/>
                <a:cs typeface="Arial" charset="0"/>
              </a:rPr>
              <a:t>4</a:t>
            </a:r>
            <a:r>
              <a:rPr lang="en-US">
                <a:solidFill>
                  <a:srgbClr val="FFCC00"/>
                </a:solidFill>
                <a:ea typeface="Arial" charset="0"/>
                <a:cs typeface="Arial" charset="0"/>
              </a:rPr>
              <a:t>)</a:t>
            </a:r>
            <a:r>
              <a:rPr lang="en-US" baseline="-25000">
                <a:solidFill>
                  <a:srgbClr val="FFCC00"/>
                </a:solidFill>
                <a:ea typeface="Arial" charset="0"/>
                <a:cs typeface="Arial" charset="0"/>
              </a:rPr>
              <a:t>3</a:t>
            </a:r>
            <a:endParaRPr lang="en-US">
              <a:solidFill>
                <a:srgbClr val="FFCC00"/>
              </a:solidFill>
              <a:ea typeface="Arial" charset="0"/>
              <a:cs typeface="Arial" charset="0"/>
            </a:endParaRPr>
          </a:p>
          <a:p>
            <a:pPr lvl="1">
              <a:spcBef>
                <a:spcPct val="50000"/>
              </a:spcBef>
            </a:pPr>
            <a:r>
              <a:rPr lang="en-US" sz="2000">
                <a:ea typeface="Arial" charset="0"/>
                <a:cs typeface="Arial" charset="0"/>
              </a:rPr>
              <a:t>Parentheses surround the polyatomic ion          to identify it as a unit. The subscript </a:t>
            </a:r>
            <a:r>
              <a:rPr lang="en-US" sz="2000" i="1">
                <a:ea typeface="Arial" charset="0"/>
                <a:cs typeface="Arial" charset="0"/>
              </a:rPr>
              <a:t>3 </a:t>
            </a:r>
            <a:r>
              <a:rPr lang="en-US" sz="2000">
                <a:ea typeface="Arial" charset="0"/>
                <a:cs typeface="Arial" charset="0"/>
              </a:rPr>
              <a:t>refers to the unit.</a:t>
            </a:r>
          </a:p>
        </p:txBody>
      </p:sp>
      <p:sp>
        <p:nvSpPr>
          <p:cNvPr id="2763784" name="Rectangle 8"/>
          <p:cNvSpPr>
            <a:spLocks noChangeArrowheads="1"/>
          </p:cNvSpPr>
          <p:nvPr/>
        </p:nvSpPr>
        <p:spPr bwMode="auto">
          <a:xfrm>
            <a:off x="666750" y="4724400"/>
            <a:ext cx="7737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79450" lvl="1" indent="-222250">
              <a:spcBef>
                <a:spcPct val="50000"/>
              </a:spcBef>
              <a:buClr>
                <a:srgbClr val="FFCC00"/>
              </a:buClr>
              <a:buSzPct val="100000"/>
              <a:buFontTx/>
              <a:buChar char="•"/>
            </a:pPr>
            <a:r>
              <a:rPr lang="en-US" b="0">
                <a:solidFill>
                  <a:schemeClr val="bg1"/>
                </a:solidFill>
                <a:ea typeface="Arial" charset="0"/>
                <a:cs typeface="Arial" charset="0"/>
              </a:rPr>
              <a:t>Note also that there is no subscript for sulfur: when there is no subscript next to an atom, the subscript is understood to be 1.</a:t>
            </a:r>
          </a:p>
        </p:txBody>
      </p:sp>
      <p:sp>
        <p:nvSpPr>
          <p:cNvPr id="2763785" name="AutoShape 9"/>
          <p:cNvSpPr>
            <a:spLocks noChangeArrowheads="1"/>
          </p:cNvSpPr>
          <p:nvPr/>
        </p:nvSpPr>
        <p:spPr bwMode="auto">
          <a:xfrm rot="10800000">
            <a:off x="8550275" y="15240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3786" name="AutoShape 10"/>
          <p:cNvSpPr>
            <a:spLocks noChangeArrowheads="1"/>
          </p:cNvSpPr>
          <p:nvPr/>
        </p:nvSpPr>
        <p:spPr bwMode="auto">
          <a:xfrm rot="10800000">
            <a:off x="2971800" y="32004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3787" name="AutoShape 11"/>
          <p:cNvSpPr>
            <a:spLocks noChangeArrowheads="1"/>
          </p:cNvSpPr>
          <p:nvPr/>
        </p:nvSpPr>
        <p:spPr bwMode="auto">
          <a:xfrm rot="10800000">
            <a:off x="7102475" y="38100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3788" name="AutoShape 12"/>
          <p:cNvSpPr>
            <a:spLocks noChangeArrowheads="1"/>
          </p:cNvSpPr>
          <p:nvPr/>
        </p:nvSpPr>
        <p:spPr bwMode="auto">
          <a:xfrm rot="10800000">
            <a:off x="6324600" y="44989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3791" name="Picture 15" descr="slide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096000" y="4011613"/>
            <a:ext cx="609600" cy="400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3782" grpId="0" build="p" bldLvl="5"/>
      <p:bldP spid="2763784" grpId="0" build="p" bldLvl="5"/>
      <p:bldP spid="2763785" grpId="0" animBg="1"/>
      <p:bldP spid="2763786" grpId="0" animBg="1"/>
      <p:bldP spid="2763787" grpId="0" animBg="1"/>
      <p:bldP spid="276378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5219" name="Rectangle 3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825220" name="Rectangle 4"/>
          <p:cNvSpPr>
            <a:spLocks noChangeArrowheads="1"/>
          </p:cNvSpPr>
          <p:nvPr/>
        </p:nvSpPr>
        <p:spPr bwMode="auto">
          <a:xfrm>
            <a:off x="3276600" y="0"/>
            <a:ext cx="49625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82522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Binary Ionic Compounds, </a:t>
            </a:r>
            <a:r>
              <a:rPr lang="en-US" b="0" i="1"/>
              <a:t>continued</a:t>
            </a:r>
            <a:br>
              <a:rPr lang="en-US" b="0" i="1"/>
            </a:br>
            <a:r>
              <a:rPr lang="en-US" sz="2400"/>
              <a:t>The Stock System of Nomenclature, </a:t>
            </a:r>
            <a:r>
              <a:rPr lang="en-US" sz="2400" b="0" i="1"/>
              <a:t>continued</a:t>
            </a:r>
          </a:p>
        </p:txBody>
      </p:sp>
      <p:sp>
        <p:nvSpPr>
          <p:cNvPr id="2825221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rIns="0"/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CC00"/>
                </a:solidFill>
              </a:rPr>
              <a:t>Sample Problem B Solution, </a:t>
            </a:r>
            <a:r>
              <a:rPr lang="en-US" i="1">
                <a:solidFill>
                  <a:srgbClr val="FFCC00"/>
                </a:solidFill>
              </a:rPr>
              <a:t>continued</a:t>
            </a:r>
            <a:endParaRPr lang="en-US"/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/>
              <a:t>Chromium forms more than one ion, so the name of the 3+ chromium ion must be followed by a Roman numeral indicating its charge. 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/>
              <a:t>The compound’s name  is</a:t>
            </a:r>
          </a:p>
        </p:txBody>
      </p:sp>
      <p:sp>
        <p:nvSpPr>
          <p:cNvPr id="2825223" name="Rectangle 7"/>
          <p:cNvSpPr>
            <a:spLocks noChangeAspect="1" noChangeArrowheads="1"/>
          </p:cNvSpPr>
          <p:nvPr/>
        </p:nvSpPr>
        <p:spPr bwMode="auto">
          <a:xfrm>
            <a:off x="4495800" y="3657600"/>
            <a:ext cx="3263900" cy="4032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FFCC00"/>
              </a:buClr>
              <a:buSzPct val="100000"/>
            </a:pPr>
            <a:r>
              <a:rPr lang="en-US" sz="2400" b="0">
                <a:solidFill>
                  <a:schemeClr val="tx1"/>
                </a:solidFill>
              </a:rPr>
              <a:t>chromium(III) fluoride.</a:t>
            </a:r>
          </a:p>
        </p:txBody>
      </p:sp>
      <p:sp>
        <p:nvSpPr>
          <p:cNvPr id="2825227" name="AutoShape 11"/>
          <p:cNvSpPr>
            <a:spLocks noChangeArrowheads="1"/>
          </p:cNvSpPr>
          <p:nvPr/>
        </p:nvSpPr>
        <p:spPr bwMode="auto">
          <a:xfrm rot="10800000">
            <a:off x="6477000" y="21367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5228" name="AutoShape 12"/>
          <p:cNvSpPr>
            <a:spLocks noChangeArrowheads="1"/>
          </p:cNvSpPr>
          <p:nvPr/>
        </p:nvSpPr>
        <p:spPr bwMode="auto">
          <a:xfrm rot="10800000">
            <a:off x="3733800" y="34290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2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2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5221" grpId="0" build="p"/>
      <p:bldP spid="2825223" grpId="0" animBg="1"/>
      <p:bldP spid="2825227" grpId="0" animBg="1"/>
      <p:bldP spid="28252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947" name="Rectangle 3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709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Binary Ionic Compounds, </a:t>
            </a:r>
            <a:r>
              <a:rPr lang="en-US" b="0" i="1"/>
              <a:t>continued</a:t>
            </a:r>
            <a:br>
              <a:rPr lang="en-US" b="0" i="1"/>
            </a:br>
            <a:r>
              <a:rPr lang="en-US" sz="2400"/>
              <a:t>Compounds Containing Polyatomic Ions</a:t>
            </a:r>
            <a:endParaRPr lang="en-US" b="0"/>
          </a:p>
        </p:txBody>
      </p:sp>
      <p:sp>
        <p:nvSpPr>
          <p:cNvPr id="2770950" name="Rectangle 6"/>
          <p:cNvSpPr>
            <a:spLocks noGrp="1" noChangeArrowheads="1"/>
          </p:cNvSpPr>
          <p:nvPr>
            <p:ph idx="1"/>
          </p:nvPr>
        </p:nvSpPr>
        <p:spPr>
          <a:xfrm>
            <a:off x="666750" y="2079556"/>
            <a:ext cx="7737475" cy="2209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Many common polyatomic ions are </a:t>
            </a:r>
            <a:r>
              <a:rPr lang="en-US" b="1" dirty="0" err="1">
                <a:solidFill>
                  <a:srgbClr val="FFCC00"/>
                </a:solidFill>
              </a:rPr>
              <a:t>oxyanions</a:t>
            </a:r>
            <a:r>
              <a:rPr lang="en-US" dirty="0">
                <a:ea typeface="Arial" charset="0"/>
                <a:cs typeface="Arial" charset="0"/>
              </a:rPr>
              <a:t>— </a:t>
            </a:r>
            <a:r>
              <a:rPr lang="en-US" dirty="0"/>
              <a:t>polyatomic ions that contain oxygen.</a:t>
            </a:r>
          </a:p>
          <a:p>
            <a:pPr>
              <a:spcBef>
                <a:spcPct val="50000"/>
              </a:spcBef>
            </a:pPr>
            <a:r>
              <a:rPr lang="en-US" dirty="0"/>
              <a:t>Some elements can combine with oxygen to form more than one type of </a:t>
            </a:r>
            <a:r>
              <a:rPr lang="en-US" dirty="0" err="1"/>
              <a:t>oxyanion</a:t>
            </a:r>
            <a:r>
              <a:rPr lang="en-US" dirty="0"/>
              <a:t>.</a:t>
            </a:r>
          </a:p>
          <a:p>
            <a:pPr lvl="1">
              <a:spcBef>
                <a:spcPct val="50000"/>
              </a:spcBef>
            </a:pPr>
            <a:r>
              <a:rPr lang="en-US" sz="2000" dirty="0">
                <a:solidFill>
                  <a:srgbClr val="FFCC00"/>
                </a:solidFill>
              </a:rPr>
              <a:t>example:</a:t>
            </a:r>
            <a:r>
              <a:rPr lang="en-US" sz="2000" dirty="0"/>
              <a:t> nitrogen can form           or           .</a:t>
            </a:r>
          </a:p>
        </p:txBody>
      </p:sp>
      <p:sp>
        <p:nvSpPr>
          <p:cNvPr id="2770956" name="Rectangle 12"/>
          <p:cNvSpPr>
            <a:spLocks noChangeArrowheads="1"/>
          </p:cNvSpPr>
          <p:nvPr/>
        </p:nvSpPr>
        <p:spPr bwMode="auto">
          <a:xfrm>
            <a:off x="3276600" y="0"/>
            <a:ext cx="4495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graphicFrame>
        <p:nvGraphicFramePr>
          <p:cNvPr id="2770959" name="Object 15"/>
          <p:cNvGraphicFramePr>
            <a:graphicFrameLocks noChangeAspect="1"/>
          </p:cNvGraphicFramePr>
          <p:nvPr/>
        </p:nvGraphicFramePr>
        <p:xfrm>
          <a:off x="4648200" y="3836194"/>
          <a:ext cx="533400" cy="404812"/>
        </p:xfrm>
        <a:graphic>
          <a:graphicData uri="http://schemas.openxmlformats.org/presentationml/2006/ole">
            <p:oleObj spid="_x0000_s59394" name="Equation" r:id="rId4" imgW="317621" imgH="241487" progId="">
              <p:embed/>
            </p:oleObj>
          </a:graphicData>
        </a:graphic>
      </p:graphicFrame>
      <p:sp>
        <p:nvSpPr>
          <p:cNvPr id="2770960" name="Rectangle 16"/>
          <p:cNvSpPr>
            <a:spLocks noChangeArrowheads="1"/>
          </p:cNvSpPr>
          <p:nvPr/>
        </p:nvSpPr>
        <p:spPr bwMode="auto">
          <a:xfrm>
            <a:off x="644525" y="5562600"/>
            <a:ext cx="773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28600" indent="-228600" algn="ctr">
              <a:spcBef>
                <a:spcPct val="50000"/>
              </a:spcBef>
              <a:buClr>
                <a:srgbClr val="FFCC00"/>
              </a:buClr>
              <a:buSzPct val="100000"/>
            </a:pPr>
            <a:r>
              <a:rPr lang="en-US" b="0">
                <a:solidFill>
                  <a:schemeClr val="bg1"/>
                </a:solidFill>
              </a:rPr>
              <a:t>	</a:t>
            </a:r>
            <a:r>
              <a:rPr lang="en-US">
                <a:solidFill>
                  <a:srgbClr val="FFCC00"/>
                </a:solidFill>
              </a:rPr>
              <a:t>nitrate		nitrite</a:t>
            </a:r>
          </a:p>
        </p:txBody>
      </p:sp>
      <p:sp>
        <p:nvSpPr>
          <p:cNvPr id="2770961" name="Rectangle 17"/>
          <p:cNvSpPr>
            <a:spLocks noChangeArrowheads="1"/>
          </p:cNvSpPr>
          <p:nvPr/>
        </p:nvSpPr>
        <p:spPr bwMode="auto">
          <a:xfrm>
            <a:off x="666750" y="4289356"/>
            <a:ext cx="77374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79450" lvl="1" indent="-222250">
              <a:spcBef>
                <a:spcPct val="50000"/>
              </a:spcBef>
              <a:buClr>
                <a:srgbClr val="FFCC00"/>
              </a:buClr>
              <a:buSzPct val="100000"/>
              <a:buFontTx/>
              <a:buChar char="•"/>
            </a:pPr>
            <a:r>
              <a:rPr lang="en-US" b="0" dirty="0">
                <a:solidFill>
                  <a:schemeClr val="bg1"/>
                </a:solidFill>
                <a:ea typeface="ＭＳ Ｐゴシック" charset="-128"/>
              </a:rPr>
              <a:t>The name of the ion with the greater number of oxygen atoms ends in </a:t>
            </a:r>
            <a:r>
              <a:rPr lang="en-US" b="0" dirty="0">
                <a:solidFill>
                  <a:srgbClr val="FFCC00"/>
                </a:solidFill>
                <a:ea typeface="ＭＳ Ｐゴシック" charset="-128"/>
              </a:rPr>
              <a:t>-</a:t>
            </a:r>
            <a:r>
              <a:rPr lang="en-US" b="0" i="1" dirty="0">
                <a:solidFill>
                  <a:srgbClr val="FFCC00"/>
                </a:solidFill>
                <a:ea typeface="ＭＳ Ｐゴシック" charset="-128"/>
              </a:rPr>
              <a:t>ate.</a:t>
            </a:r>
            <a:r>
              <a:rPr lang="en-US" b="0" i="1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US" b="0" dirty="0">
                <a:solidFill>
                  <a:schemeClr val="bg1"/>
                </a:solidFill>
                <a:ea typeface="ＭＳ Ｐゴシック" charset="-128"/>
              </a:rPr>
              <a:t> The name of the ion with the smaller number of oxygen atoms ends in </a:t>
            </a:r>
            <a:r>
              <a:rPr lang="en-US" b="0" dirty="0">
                <a:solidFill>
                  <a:srgbClr val="FFCC00"/>
                </a:solidFill>
                <a:ea typeface="ＭＳ Ｐゴシック" charset="-128"/>
              </a:rPr>
              <a:t>-</a:t>
            </a:r>
            <a:r>
              <a:rPr lang="en-US" b="0" i="1" dirty="0" err="1">
                <a:solidFill>
                  <a:srgbClr val="FFCC00"/>
                </a:solidFill>
                <a:ea typeface="ＭＳ Ｐゴシック" charset="-128"/>
              </a:rPr>
              <a:t>ite</a:t>
            </a:r>
            <a:r>
              <a:rPr lang="en-US" b="0" i="1" dirty="0">
                <a:solidFill>
                  <a:srgbClr val="FFCC00"/>
                </a:solidFill>
                <a:ea typeface="ＭＳ Ｐゴシック" charset="-128"/>
              </a:rPr>
              <a:t>.</a:t>
            </a:r>
            <a:endParaRPr lang="en-US" b="0" dirty="0">
              <a:solidFill>
                <a:srgbClr val="FFCC00"/>
              </a:solidFill>
              <a:ea typeface="ＭＳ Ｐゴシック" charset="-128"/>
            </a:endParaRPr>
          </a:p>
        </p:txBody>
      </p:sp>
      <p:sp>
        <p:nvSpPr>
          <p:cNvPr id="2770962" name="AutoShape 18"/>
          <p:cNvSpPr>
            <a:spLocks noChangeArrowheads="1"/>
          </p:cNvSpPr>
          <p:nvPr/>
        </p:nvSpPr>
        <p:spPr bwMode="auto">
          <a:xfrm rot="10800000">
            <a:off x="6797675" y="16795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963" name="AutoShape 19"/>
          <p:cNvSpPr>
            <a:spLocks noChangeArrowheads="1"/>
          </p:cNvSpPr>
          <p:nvPr/>
        </p:nvSpPr>
        <p:spPr bwMode="auto">
          <a:xfrm rot="10800000">
            <a:off x="6019800" y="25177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964" name="AutoShape 20"/>
          <p:cNvSpPr>
            <a:spLocks noChangeArrowheads="1"/>
          </p:cNvSpPr>
          <p:nvPr/>
        </p:nvSpPr>
        <p:spPr bwMode="auto">
          <a:xfrm rot="10800000">
            <a:off x="5562600" y="33559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965" name="AutoShape 21"/>
          <p:cNvSpPr>
            <a:spLocks noChangeArrowheads="1"/>
          </p:cNvSpPr>
          <p:nvPr/>
        </p:nvSpPr>
        <p:spPr bwMode="auto">
          <a:xfrm rot="10800000">
            <a:off x="6569075" y="38862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967" name="AutoShape 23"/>
          <p:cNvSpPr>
            <a:spLocks noChangeArrowheads="1"/>
          </p:cNvSpPr>
          <p:nvPr/>
        </p:nvSpPr>
        <p:spPr bwMode="auto">
          <a:xfrm rot="10800000">
            <a:off x="5829300" y="4887913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70968" name="Picture 24" descr="slide28_ii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5622925" y="3836193"/>
            <a:ext cx="533400" cy="404813"/>
          </a:xfrm>
          <a:prstGeom prst="rect">
            <a:avLst/>
          </a:prstGeom>
          <a:noFill/>
        </p:spPr>
      </p:pic>
      <p:pic>
        <p:nvPicPr>
          <p:cNvPr id="2770969" name="Picture 25" descr="slide28_iii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3880589" y="5157788"/>
            <a:ext cx="533400" cy="404812"/>
          </a:xfrm>
          <a:prstGeom prst="rect">
            <a:avLst/>
          </a:prstGeom>
          <a:noFill/>
        </p:spPr>
      </p:pic>
      <p:pic>
        <p:nvPicPr>
          <p:cNvPr id="2770970" name="Picture 26" descr="slide28_iv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/>
              <a:stretch>
                <a:fillRect/>
              </a:stretch>
            </p:blipFill>
          </mc:Choice>
          <mc:Fallback>
            <p:blipFill>
              <a:blip r:embed="rId10"/>
              <a:srcRect/>
              <a:stretch>
                <a:fillRect/>
              </a:stretch>
            </p:blipFill>
          </mc:Fallback>
        </mc:AlternateContent>
        <p:spPr bwMode="auto">
          <a:xfrm>
            <a:off x="5181600" y="5157788"/>
            <a:ext cx="456631" cy="4048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0950" grpId="0" build="p" bldLvl="5"/>
      <p:bldP spid="2770960" grpId="0"/>
      <p:bldP spid="2770961" grpId="0" build="p" bldLvl="5"/>
      <p:bldP spid="2770962" grpId="0" animBg="1"/>
      <p:bldP spid="2770963" grpId="0" animBg="1"/>
      <p:bldP spid="2770964" grpId="0" animBg="1"/>
      <p:bldP spid="2770965" grpId="0" animBg="1"/>
      <p:bldP spid="27709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971" name="Rectangle 3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719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Binary Ionic Compounds, </a:t>
            </a:r>
            <a:r>
              <a:rPr lang="en-US" b="0" i="1"/>
              <a:t>continued</a:t>
            </a:r>
            <a:br>
              <a:rPr lang="en-US" b="0" i="1"/>
            </a:br>
            <a:r>
              <a:rPr lang="en-US" sz="2400"/>
              <a:t>Compounds Containing Polyatomic Ions, </a:t>
            </a:r>
            <a:r>
              <a:rPr lang="en-US" sz="2400" b="0" i="1"/>
              <a:t>continued</a:t>
            </a:r>
            <a:endParaRPr lang="en-US" b="0"/>
          </a:p>
        </p:txBody>
      </p:sp>
      <p:sp>
        <p:nvSpPr>
          <p:cNvPr id="2771974" name="Rectangle 6"/>
          <p:cNvSpPr>
            <a:spLocks noGrp="1" noChangeArrowheads="1"/>
          </p:cNvSpPr>
          <p:nvPr>
            <p:ph idx="1"/>
          </p:nvPr>
        </p:nvSpPr>
        <p:spPr>
          <a:xfrm>
            <a:off x="666750" y="1828800"/>
            <a:ext cx="7737475" cy="1371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Some elements can form more than two types of </a:t>
            </a:r>
            <a:r>
              <a:rPr lang="en-US" dirty="0" err="1"/>
              <a:t>oxyanions</a:t>
            </a:r>
            <a:r>
              <a:rPr lang="en-US" dirty="0"/>
              <a:t>.</a:t>
            </a:r>
          </a:p>
          <a:p>
            <a:pPr marL="693738" lvl="1" indent="-236538">
              <a:spcBef>
                <a:spcPct val="50000"/>
              </a:spcBef>
            </a:pPr>
            <a:r>
              <a:rPr lang="en-US" sz="2000" dirty="0">
                <a:solidFill>
                  <a:srgbClr val="FFCC00"/>
                </a:solidFill>
              </a:rPr>
              <a:t>example:</a:t>
            </a:r>
            <a:r>
              <a:rPr lang="en-US" sz="2000" dirty="0"/>
              <a:t> chlorine can form       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771985" name="Rectangle 17"/>
          <p:cNvSpPr>
            <a:spLocks noChangeArrowheads="1"/>
          </p:cNvSpPr>
          <p:nvPr/>
        </p:nvSpPr>
        <p:spPr bwMode="auto">
          <a:xfrm>
            <a:off x="3276600" y="0"/>
            <a:ext cx="4495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71986" name="Rectangle 18"/>
          <p:cNvSpPr>
            <a:spLocks noChangeArrowheads="1"/>
          </p:cNvSpPr>
          <p:nvPr/>
        </p:nvSpPr>
        <p:spPr bwMode="auto">
          <a:xfrm>
            <a:off x="644525" y="3200400"/>
            <a:ext cx="77374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50000"/>
              </a:spcBef>
              <a:buClr>
                <a:srgbClr val="FFCC00"/>
              </a:buClr>
              <a:buSzPct val="100000"/>
              <a:buFontTx/>
              <a:buChar char="•"/>
            </a:pPr>
            <a:r>
              <a:rPr lang="en-US" b="0">
                <a:solidFill>
                  <a:schemeClr val="bg1"/>
                </a:solidFill>
                <a:ea typeface="ＭＳ Ｐゴシック" charset="-128"/>
              </a:rPr>
              <a:t>In this case, an anion that has one fewer oxygen atom than the </a:t>
            </a:r>
            <a:r>
              <a:rPr lang="en-US" b="0">
                <a:solidFill>
                  <a:srgbClr val="FFCC00"/>
                </a:solidFill>
                <a:ea typeface="ＭＳ Ｐゴシック" charset="-128"/>
              </a:rPr>
              <a:t>-</a:t>
            </a:r>
            <a:r>
              <a:rPr lang="en-US" b="0" i="1">
                <a:solidFill>
                  <a:srgbClr val="FFCC00"/>
                </a:solidFill>
                <a:ea typeface="ＭＳ Ｐゴシック" charset="-128"/>
              </a:rPr>
              <a:t>ite</a:t>
            </a:r>
            <a:r>
              <a:rPr lang="en-US" b="0" i="1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US" b="0">
                <a:solidFill>
                  <a:schemeClr val="bg1"/>
                </a:solidFill>
                <a:ea typeface="ＭＳ Ｐゴシック" charset="-128"/>
              </a:rPr>
              <a:t>anion has is given the prefix </a:t>
            </a:r>
            <a:r>
              <a:rPr lang="en-US" b="0" i="1">
                <a:solidFill>
                  <a:srgbClr val="FFCC00"/>
                </a:solidFill>
                <a:ea typeface="ＭＳ Ｐゴシック" charset="-128"/>
              </a:rPr>
              <a:t>hypo-</a:t>
            </a:r>
            <a:r>
              <a:rPr lang="en-US" b="0">
                <a:solidFill>
                  <a:srgbClr val="FFCC00"/>
                </a:solidFill>
                <a:ea typeface="ＭＳ Ｐゴシック" charset="-128"/>
              </a:rPr>
              <a:t>.</a:t>
            </a:r>
          </a:p>
          <a:p>
            <a:pPr marL="1143000" lvl="2" indent="-228600">
              <a:spcBef>
                <a:spcPct val="50000"/>
              </a:spcBef>
              <a:buClr>
                <a:srgbClr val="FFCC00"/>
              </a:buClr>
              <a:buSzPct val="100000"/>
              <a:buFontTx/>
              <a:buChar char="•"/>
            </a:pPr>
            <a:r>
              <a:rPr lang="en-US" b="0">
                <a:solidFill>
                  <a:schemeClr val="bg1"/>
                </a:solidFill>
                <a:ea typeface="ＭＳ Ｐゴシック" charset="-128"/>
              </a:rPr>
              <a:t>An anion that has one more oxygen atom than the </a:t>
            </a:r>
            <a:r>
              <a:rPr lang="en-US" b="0">
                <a:solidFill>
                  <a:srgbClr val="FFCC00"/>
                </a:solidFill>
                <a:ea typeface="ＭＳ Ｐゴシック" charset="-128"/>
              </a:rPr>
              <a:t>-</a:t>
            </a:r>
            <a:r>
              <a:rPr lang="en-US" b="0" i="1">
                <a:solidFill>
                  <a:srgbClr val="FFCC00"/>
                </a:solidFill>
                <a:ea typeface="ＭＳ Ｐゴシック" charset="-128"/>
              </a:rPr>
              <a:t>ate</a:t>
            </a:r>
            <a:r>
              <a:rPr lang="en-US" b="0">
                <a:solidFill>
                  <a:schemeClr val="bg1"/>
                </a:solidFill>
                <a:ea typeface="ＭＳ Ｐゴシック" charset="-128"/>
              </a:rPr>
              <a:t> anion has is given the prefix </a:t>
            </a:r>
            <a:r>
              <a:rPr lang="en-US" b="0" i="1">
                <a:solidFill>
                  <a:srgbClr val="FFCC00"/>
                </a:solidFill>
                <a:ea typeface="ＭＳ Ｐゴシック" charset="-128"/>
              </a:rPr>
              <a:t>per</a:t>
            </a:r>
            <a:r>
              <a:rPr lang="en-US" b="0">
                <a:solidFill>
                  <a:srgbClr val="FFCC00"/>
                </a:solidFill>
                <a:ea typeface="ＭＳ Ｐゴシック" charset="-128"/>
              </a:rPr>
              <a:t>-.</a:t>
            </a:r>
            <a:endParaRPr lang="en-US">
              <a:solidFill>
                <a:srgbClr val="FFCC00"/>
              </a:solidFill>
              <a:ea typeface="ＭＳ Ｐゴシック" charset="-128"/>
            </a:endParaRPr>
          </a:p>
        </p:txBody>
      </p:sp>
      <p:sp>
        <p:nvSpPr>
          <p:cNvPr id="2771987" name="Rectangle 19"/>
          <p:cNvSpPr>
            <a:spLocks noChangeArrowheads="1"/>
          </p:cNvSpPr>
          <p:nvPr/>
        </p:nvSpPr>
        <p:spPr bwMode="auto">
          <a:xfrm>
            <a:off x="1066800" y="5638800"/>
            <a:ext cx="7737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93738" lvl="1" indent="-236538">
              <a:spcBef>
                <a:spcPct val="50000"/>
              </a:spcBef>
              <a:buClr>
                <a:srgbClr val="FFCC00"/>
              </a:buClr>
              <a:buSzPct val="100000"/>
            </a:pPr>
            <a:r>
              <a:rPr lang="en-US" dirty="0">
                <a:solidFill>
                  <a:srgbClr val="FFCC00"/>
                </a:solidFill>
                <a:ea typeface="ＭＳ Ｐゴシック" charset="-128"/>
              </a:rPr>
              <a:t>	 hypochlorite    chlorite     </a:t>
            </a:r>
            <a:r>
              <a:rPr lang="en-US" dirty="0" smtClean="0">
                <a:solidFill>
                  <a:srgbClr val="FFCC00"/>
                </a:solidFill>
                <a:ea typeface="ＭＳ Ｐゴシック" charset="-128"/>
              </a:rPr>
              <a:t> 		 chlorate		</a:t>
            </a:r>
            <a:r>
              <a:rPr lang="en-US" dirty="0" err="1" smtClean="0">
                <a:solidFill>
                  <a:srgbClr val="FFCC00"/>
                </a:solidFill>
                <a:ea typeface="ＭＳ Ｐゴシック" charset="-128"/>
              </a:rPr>
              <a:t>perchlorate</a:t>
            </a:r>
            <a:endParaRPr lang="en-US" dirty="0">
              <a:solidFill>
                <a:srgbClr val="FFCC00"/>
              </a:solidFill>
              <a:ea typeface="ＭＳ Ｐゴシック" charset="-128"/>
            </a:endParaRPr>
          </a:p>
        </p:txBody>
      </p:sp>
      <p:sp>
        <p:nvSpPr>
          <p:cNvPr id="2771989" name="AutoShape 21"/>
          <p:cNvSpPr>
            <a:spLocks noChangeArrowheads="1"/>
          </p:cNvSpPr>
          <p:nvPr/>
        </p:nvSpPr>
        <p:spPr bwMode="auto">
          <a:xfrm rot="10800000">
            <a:off x="8321675" y="161925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1990" name="AutoShape 22"/>
          <p:cNvSpPr>
            <a:spLocks noChangeArrowheads="1"/>
          </p:cNvSpPr>
          <p:nvPr/>
        </p:nvSpPr>
        <p:spPr bwMode="auto">
          <a:xfrm rot="10800000">
            <a:off x="2657475" y="25146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1991" name="AutoShape 23"/>
          <p:cNvSpPr>
            <a:spLocks noChangeArrowheads="1"/>
          </p:cNvSpPr>
          <p:nvPr/>
        </p:nvSpPr>
        <p:spPr bwMode="auto">
          <a:xfrm rot="10800000">
            <a:off x="7864475" y="29718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1992" name="AutoShape 24"/>
          <p:cNvSpPr>
            <a:spLocks noChangeArrowheads="1"/>
          </p:cNvSpPr>
          <p:nvPr/>
        </p:nvSpPr>
        <p:spPr bwMode="auto">
          <a:xfrm rot="10800000">
            <a:off x="7391400" y="38131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1995" name="AutoShape 27"/>
          <p:cNvSpPr>
            <a:spLocks noChangeArrowheads="1"/>
          </p:cNvSpPr>
          <p:nvPr/>
        </p:nvSpPr>
        <p:spPr bwMode="auto">
          <a:xfrm rot="10800000">
            <a:off x="5853113" y="44958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71997" name="Picture 29" descr="slide29_ii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055813" y="5181600"/>
            <a:ext cx="5335587" cy="504825"/>
          </a:xfrm>
          <a:prstGeom prst="rect">
            <a:avLst/>
          </a:prstGeom>
          <a:noFill/>
        </p:spPr>
      </p:pic>
      <p:pic>
        <p:nvPicPr>
          <p:cNvPr id="2771998" name="Picture 30" descr="slide29_iii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4648200" y="2743200"/>
            <a:ext cx="590550" cy="400050"/>
          </a:xfrm>
          <a:prstGeom prst="rect">
            <a:avLst/>
          </a:prstGeom>
          <a:noFill/>
        </p:spPr>
      </p:pic>
      <p:pic>
        <p:nvPicPr>
          <p:cNvPr id="2771999" name="Picture 31" descr="slide29_iv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5334000" y="2743200"/>
            <a:ext cx="590550" cy="400050"/>
          </a:xfrm>
          <a:prstGeom prst="rect">
            <a:avLst/>
          </a:prstGeom>
          <a:noFill/>
        </p:spPr>
      </p:pic>
      <p:pic>
        <p:nvPicPr>
          <p:cNvPr id="2772000" name="Picture 32" descr="slide29_v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/>
              <a:stretch>
                <a:fillRect/>
              </a:stretch>
            </p:blipFill>
          </mc:Choice>
          <mc:Fallback>
            <p:blipFill>
              <a:blip r:embed="rId10"/>
              <a:srcRect/>
              <a:stretch>
                <a:fillRect/>
              </a:stretch>
            </p:blipFill>
          </mc:Fallback>
        </mc:AlternateContent>
        <p:spPr bwMode="auto">
          <a:xfrm>
            <a:off x="6096000" y="2743200"/>
            <a:ext cx="588963" cy="400050"/>
          </a:xfrm>
          <a:prstGeom prst="rect">
            <a:avLst/>
          </a:prstGeom>
          <a:noFill/>
        </p:spPr>
      </p:pic>
      <p:pic>
        <p:nvPicPr>
          <p:cNvPr id="2772001" name="Picture 33" descr="slide29_vi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rcRect/>
              <a:stretch>
                <a:fillRect/>
              </a:stretch>
            </p:blipFill>
          </mc:Choice>
          <mc:Fallback>
            <p:blipFill>
              <a:blip r:embed="rId12"/>
              <a:srcRect/>
              <a:stretch>
                <a:fillRect/>
              </a:stretch>
            </p:blipFill>
          </mc:Fallback>
        </mc:AlternateContent>
        <p:spPr bwMode="auto">
          <a:xfrm>
            <a:off x="7010400" y="2743200"/>
            <a:ext cx="590550" cy="400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1974" grpId="0" build="p" bldLvl="5"/>
      <p:bldP spid="2771986" grpId="0" build="p" bldLvl="5"/>
      <p:bldP spid="2771989" grpId="0" animBg="1"/>
      <p:bldP spid="2771990" grpId="0" animBg="1"/>
      <p:bldP spid="2771991" grpId="0" animBg="1"/>
      <p:bldP spid="2771992" grpId="0" animBg="1"/>
      <p:bldP spid="27719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9881" name="Object 9"/>
          <p:cNvGraphicFramePr>
            <a:graphicFrameLocks noChangeAspect="1"/>
          </p:cNvGraphicFramePr>
          <p:nvPr/>
        </p:nvGraphicFramePr>
        <p:xfrm>
          <a:off x="1219200" y="1935030"/>
          <a:ext cx="6805613" cy="4702175"/>
        </p:xfrm>
        <a:graphic>
          <a:graphicData uri="http://schemas.openxmlformats.org/presentationml/2006/ole">
            <p:oleObj spid="_x0000_s63490" name="Image" r:id="rId4" imgW="7914286" imgH="5466667" progId="">
              <p:embed/>
            </p:oleObj>
          </a:graphicData>
        </a:graphic>
      </p:graphicFrame>
      <p:sp>
        <p:nvSpPr>
          <p:cNvPr id="2639878" name="Rectangle 6"/>
          <p:cNvSpPr>
            <a:spLocks noGrp="1" noChangeArrowheads="1"/>
          </p:cNvSpPr>
          <p:nvPr>
            <p:ph type="title"/>
          </p:nvPr>
        </p:nvSpPr>
        <p:spPr>
          <a:xfrm>
            <a:off x="666750" y="914400"/>
            <a:ext cx="7737475" cy="625475"/>
          </a:xfrm>
        </p:spPr>
        <p:txBody>
          <a:bodyPr/>
          <a:lstStyle/>
          <a:p>
            <a:r>
              <a:rPr lang="en-US"/>
              <a:t>Polyatomic Ions</a:t>
            </a:r>
          </a:p>
        </p:txBody>
      </p:sp>
      <p:sp>
        <p:nvSpPr>
          <p:cNvPr id="2639875" name="Text Box 3"/>
          <p:cNvSpPr txBox="1">
            <a:spLocks noChangeArrowheads="1"/>
          </p:cNvSpPr>
          <p:nvPr/>
        </p:nvSpPr>
        <p:spPr bwMode="auto">
          <a:xfrm>
            <a:off x="3429000" y="152400"/>
            <a:ext cx="4672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2639876" name="Rectangle 4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639877" name="Rectangle 5"/>
          <p:cNvSpPr>
            <a:spLocks noChangeArrowheads="1"/>
          </p:cNvSpPr>
          <p:nvPr/>
        </p:nvSpPr>
        <p:spPr bwMode="auto">
          <a:xfrm>
            <a:off x="3276600" y="0"/>
            <a:ext cx="49625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9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Compounds with Polyatomic Ions</a:t>
            </a:r>
          </a:p>
        </p:txBody>
      </p:sp>
      <p:sp>
        <p:nvSpPr>
          <p:cNvPr id="2643971" name="Text Box 3"/>
          <p:cNvSpPr txBox="1">
            <a:spLocks noChangeArrowheads="1"/>
          </p:cNvSpPr>
          <p:nvPr/>
        </p:nvSpPr>
        <p:spPr bwMode="auto">
          <a:xfrm>
            <a:off x="3429000" y="152400"/>
            <a:ext cx="4672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2643972" name="Rectangle 4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643973" name="Rectangle 5"/>
          <p:cNvSpPr>
            <a:spLocks noChangeArrowheads="1"/>
          </p:cNvSpPr>
          <p:nvPr/>
        </p:nvSpPr>
        <p:spPr bwMode="auto">
          <a:xfrm>
            <a:off x="3276600" y="0"/>
            <a:ext cx="49625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graphicFrame>
        <p:nvGraphicFramePr>
          <p:cNvPr id="2643975" name="Object 7"/>
          <p:cNvGraphicFramePr>
            <a:graphicFrameLocks noChangeAspect="1"/>
          </p:cNvGraphicFramePr>
          <p:nvPr/>
        </p:nvGraphicFramePr>
        <p:xfrm>
          <a:off x="1676400" y="2162638"/>
          <a:ext cx="5848350" cy="4449762"/>
        </p:xfrm>
        <a:graphic>
          <a:graphicData uri="http://schemas.openxmlformats.org/presentationml/2006/ole">
            <p:oleObj spid="_x0000_s65538" name="Image" r:id="rId4" imgW="5143510" imgH="39136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0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07576"/>
            <a:ext cx="9144000" cy="1797423"/>
          </a:xfrm>
        </p:spPr>
        <p:txBody>
          <a:bodyPr/>
          <a:lstStyle/>
          <a:p>
            <a:r>
              <a:rPr lang="en-US" dirty="0"/>
              <a:t>Understanding Formulas for Polyatomic Ionic Compounds</a:t>
            </a:r>
          </a:p>
        </p:txBody>
      </p:sp>
      <p:sp>
        <p:nvSpPr>
          <p:cNvPr id="2646019" name="Text Box 3"/>
          <p:cNvSpPr txBox="1">
            <a:spLocks noChangeArrowheads="1"/>
          </p:cNvSpPr>
          <p:nvPr/>
        </p:nvSpPr>
        <p:spPr bwMode="auto">
          <a:xfrm>
            <a:off x="3429000" y="152400"/>
            <a:ext cx="4672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CC00"/>
              </a:solidFill>
            </a:endParaRPr>
          </a:p>
        </p:txBody>
      </p:sp>
      <p:graphicFrame>
        <p:nvGraphicFramePr>
          <p:cNvPr id="2646023" name="Object 7"/>
          <p:cNvGraphicFramePr>
            <a:graphicFrameLocks noChangeAspect="1"/>
          </p:cNvGraphicFramePr>
          <p:nvPr/>
        </p:nvGraphicFramePr>
        <p:xfrm>
          <a:off x="603250" y="1905000"/>
          <a:ext cx="7937500" cy="4133850"/>
        </p:xfrm>
        <a:graphic>
          <a:graphicData uri="http://schemas.openxmlformats.org/presentationml/2006/ole">
            <p:oleObj spid="_x0000_s67586" name="Image" r:id="rId4" imgW="7937908" imgH="4134062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676" name="Rectangle 4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166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Binary Ionic Compounds, </a:t>
            </a:r>
            <a:r>
              <a:rPr lang="en-US" b="0" i="1"/>
              <a:t>continued</a:t>
            </a:r>
            <a:br>
              <a:rPr lang="en-US" b="0" i="1"/>
            </a:br>
            <a:r>
              <a:rPr lang="en-US" sz="2400"/>
              <a:t>Compounds Containing Polyatomic Ions, </a:t>
            </a:r>
            <a:r>
              <a:rPr lang="en-US" sz="2400" b="0" i="1"/>
              <a:t>continued</a:t>
            </a:r>
          </a:p>
        </p:txBody>
      </p:sp>
      <p:sp>
        <p:nvSpPr>
          <p:cNvPr id="2716679" name="Rectangle 7"/>
          <p:cNvSpPr>
            <a:spLocks noGrp="1" noChangeArrowheads="1"/>
          </p:cNvSpPr>
          <p:nvPr>
            <p:ph idx="1"/>
          </p:nvPr>
        </p:nvSpPr>
        <p:spPr>
          <a:xfrm>
            <a:off x="666750" y="2057400"/>
            <a:ext cx="7737475" cy="14478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CC00"/>
                </a:solidFill>
              </a:rPr>
              <a:t>Sample Problem C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/>
              <a:t>Write the formula for tin(IV) sulfate.</a:t>
            </a:r>
          </a:p>
        </p:txBody>
      </p:sp>
      <p:sp>
        <p:nvSpPr>
          <p:cNvPr id="2716681" name="Rectangle 9"/>
          <p:cNvSpPr>
            <a:spLocks noChangeArrowheads="1"/>
          </p:cNvSpPr>
          <p:nvPr/>
        </p:nvSpPr>
        <p:spPr bwMode="auto">
          <a:xfrm>
            <a:off x="3276600" y="0"/>
            <a:ext cx="4495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16687" name="AutoShape 15"/>
          <p:cNvSpPr>
            <a:spLocks noChangeArrowheads="1"/>
          </p:cNvSpPr>
          <p:nvPr/>
        </p:nvSpPr>
        <p:spPr bwMode="auto">
          <a:xfrm rot="10800000">
            <a:off x="3673475" y="22891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6679" grpId="0" build="p"/>
      <p:bldP spid="271668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347" name="Rectangle 3"/>
          <p:cNvSpPr>
            <a:spLocks noChangeArrowheads="1"/>
          </p:cNvSpPr>
          <p:nvPr/>
        </p:nvSpPr>
        <p:spPr bwMode="auto">
          <a:xfrm>
            <a:off x="1066800" y="212725"/>
            <a:ext cx="164006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Chapter 7</a:t>
            </a:r>
          </a:p>
        </p:txBody>
      </p:sp>
      <p:sp>
        <p:nvSpPr>
          <p:cNvPr id="274535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Naming Binary Ionic Compounds, </a:t>
            </a:r>
            <a:r>
              <a:rPr lang="en-US" b="0" i="1">
                <a:solidFill>
                  <a:srgbClr val="000000"/>
                </a:solidFill>
              </a:rPr>
              <a:t>continued</a:t>
            </a:r>
            <a:br>
              <a:rPr lang="en-US" b="0" i="1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Compounds Containing Polyatomic Ions, </a:t>
            </a:r>
            <a:r>
              <a:rPr lang="en-US" sz="2400" b="0" i="1">
                <a:solidFill>
                  <a:srgbClr val="000000"/>
                </a:solidFill>
              </a:rPr>
              <a:t>continued</a:t>
            </a:r>
          </a:p>
        </p:txBody>
      </p:sp>
      <p:sp>
        <p:nvSpPr>
          <p:cNvPr id="274535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000000"/>
                </a:solidFill>
              </a:rPr>
              <a:t>Cross over the charges to give subscripts. Add parentheses around the polyatomic ion if necessary.</a:t>
            </a:r>
          </a:p>
        </p:txBody>
      </p:sp>
      <p:sp>
        <p:nvSpPr>
          <p:cNvPr id="2745354" name="Rectangle 10"/>
          <p:cNvSpPr>
            <a:spLocks noChangeArrowheads="1"/>
          </p:cNvSpPr>
          <p:nvPr/>
        </p:nvSpPr>
        <p:spPr bwMode="auto">
          <a:xfrm>
            <a:off x="3276600" y="0"/>
            <a:ext cx="44958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Section 1 Chemical Names and Formulas</a:t>
            </a:r>
          </a:p>
        </p:txBody>
      </p:sp>
      <p:sp>
        <p:nvSpPr>
          <p:cNvPr id="2745356" name="Rectangle 12"/>
          <p:cNvSpPr>
            <a:spLocks noChangeArrowheads="1"/>
          </p:cNvSpPr>
          <p:nvPr/>
        </p:nvSpPr>
        <p:spPr bwMode="auto">
          <a:xfrm>
            <a:off x="720725" y="3883025"/>
            <a:ext cx="77374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Clr>
                <a:srgbClr val="FFCC00"/>
              </a:buClr>
              <a:buSzPct val="100000"/>
            </a:pPr>
            <a:r>
              <a:rPr lang="en-US" sz="2400" b="0">
                <a:solidFill>
                  <a:srgbClr val="000000"/>
                </a:solidFill>
              </a:rPr>
              <a:t>Cross over the charges to give subscripts. Add parentheses around the polyatomic ion if necessary.</a:t>
            </a:r>
          </a:p>
        </p:txBody>
      </p:sp>
      <p:sp>
        <p:nvSpPr>
          <p:cNvPr id="2745357" name="AutoShape 13"/>
          <p:cNvSpPr>
            <a:spLocks noChangeArrowheads="1"/>
          </p:cNvSpPr>
          <p:nvPr/>
        </p:nvSpPr>
        <p:spPr bwMode="auto">
          <a:xfrm rot="10800000">
            <a:off x="8267700" y="16033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45358" name="AutoShape 14"/>
          <p:cNvSpPr>
            <a:spLocks noChangeArrowheads="1"/>
          </p:cNvSpPr>
          <p:nvPr/>
        </p:nvSpPr>
        <p:spPr bwMode="auto">
          <a:xfrm rot="10800000">
            <a:off x="7924800" y="24384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45359" name="AutoShape 15"/>
          <p:cNvSpPr>
            <a:spLocks noChangeArrowheads="1"/>
          </p:cNvSpPr>
          <p:nvPr/>
        </p:nvSpPr>
        <p:spPr bwMode="auto">
          <a:xfrm rot="10800000">
            <a:off x="5426075" y="34321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45360" name="AutoShape 16"/>
          <p:cNvSpPr>
            <a:spLocks noChangeArrowheads="1"/>
          </p:cNvSpPr>
          <p:nvPr/>
        </p:nvSpPr>
        <p:spPr bwMode="auto">
          <a:xfrm rot="10800000">
            <a:off x="8016875" y="45751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745361" name="Picture 17" descr="slide35_i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3776663" y="3051175"/>
            <a:ext cx="1590675" cy="530225"/>
          </a:xfrm>
          <a:prstGeom prst="rect">
            <a:avLst/>
          </a:prstGeom>
          <a:noFill/>
        </p:spPr>
      </p:pic>
      <p:pic>
        <p:nvPicPr>
          <p:cNvPr id="2745362" name="Picture 18" descr="slide35_ii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3581400" y="4968875"/>
            <a:ext cx="1984375" cy="5318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5350" grpId="0" build="p"/>
      <p:bldP spid="2745356" grpId="0" build="p"/>
      <p:bldP spid="2745357" grpId="0" animBg="1"/>
      <p:bldP spid="2745358" grpId="0" animBg="1"/>
      <p:bldP spid="2745359" grpId="0" animBg="1"/>
      <p:bldP spid="274536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635" name="Rectangle 3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576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Binary Ionic Compounds, </a:t>
            </a:r>
            <a:r>
              <a:rPr lang="en-US" b="0" i="1"/>
              <a:t>continued</a:t>
            </a:r>
            <a:br>
              <a:rPr lang="en-US" b="0" i="1"/>
            </a:br>
            <a:r>
              <a:rPr lang="en-US" sz="2400"/>
              <a:t>Compounds Containing Polyatomic Ions, </a:t>
            </a:r>
            <a:r>
              <a:rPr lang="en-US" sz="2400" b="0" i="1"/>
              <a:t>continued</a:t>
            </a:r>
          </a:p>
        </p:txBody>
      </p:sp>
      <p:sp>
        <p:nvSpPr>
          <p:cNvPr id="2757638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rIns="0"/>
          <a:lstStyle/>
          <a:p>
            <a:pPr marL="0" indent="0">
              <a:buFontTx/>
              <a:buNone/>
            </a:pPr>
            <a:r>
              <a:rPr lang="en-US" b="1">
                <a:solidFill>
                  <a:srgbClr val="FFCC00"/>
                </a:solidFill>
              </a:rPr>
              <a:t>Sample Problem C Solution, </a:t>
            </a:r>
            <a:r>
              <a:rPr lang="en-US" i="1">
                <a:solidFill>
                  <a:srgbClr val="FFCC00"/>
                </a:solidFill>
              </a:rPr>
              <a:t>continued</a:t>
            </a:r>
            <a:endParaRPr lang="en-US" b="1">
              <a:solidFill>
                <a:srgbClr val="FFCC00"/>
              </a:solidFill>
            </a:endParaRPr>
          </a:p>
          <a:p>
            <a:pPr marL="0" indent="0">
              <a:buFontTx/>
              <a:buNone/>
            </a:pPr>
            <a:r>
              <a:rPr lang="en-US"/>
              <a:t>The total positive charge is 2 × 4+ = 8+. 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/>
              <a:t>The total negative charge is 4 × 2− = 8−. 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/>
              <a:t>The largest common factor of the subscripts is 2, so the smallest whole-number ratio of ions in the compound is 1:2. 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/>
              <a:t>The correct formula is therefore</a:t>
            </a:r>
          </a:p>
        </p:txBody>
      </p:sp>
      <p:sp>
        <p:nvSpPr>
          <p:cNvPr id="2757639" name="Rectangle 7"/>
          <p:cNvSpPr>
            <a:spLocks noChangeAspect="1" noChangeArrowheads="1"/>
          </p:cNvSpPr>
          <p:nvPr/>
        </p:nvSpPr>
        <p:spPr bwMode="auto">
          <a:xfrm>
            <a:off x="5257800" y="4572000"/>
            <a:ext cx="1398588" cy="533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FFCC00"/>
              </a:buClr>
              <a:buSzPct val="100000"/>
            </a:pPr>
            <a:r>
              <a:rPr lang="en-US" sz="2400" b="0">
                <a:solidFill>
                  <a:schemeClr val="tx1"/>
                </a:solidFill>
              </a:rPr>
              <a:t>Sn(SO</a:t>
            </a:r>
            <a:r>
              <a:rPr lang="en-US" sz="2400" b="0" baseline="-25000">
                <a:solidFill>
                  <a:schemeClr val="tx1"/>
                </a:solidFill>
              </a:rPr>
              <a:t>4</a:t>
            </a:r>
            <a:r>
              <a:rPr lang="en-US" sz="2400" b="0">
                <a:solidFill>
                  <a:schemeClr val="tx1"/>
                </a:solidFill>
              </a:rPr>
              <a:t>)</a:t>
            </a:r>
            <a:r>
              <a:rPr lang="en-US" sz="2400" b="0" baseline="-25000">
                <a:solidFill>
                  <a:schemeClr val="tx1"/>
                </a:solidFill>
              </a:rPr>
              <a:t>2</a:t>
            </a:r>
            <a:r>
              <a:rPr lang="en-US" sz="2400" b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57641" name="Rectangle 9"/>
          <p:cNvSpPr>
            <a:spLocks noChangeArrowheads="1"/>
          </p:cNvSpPr>
          <p:nvPr/>
        </p:nvSpPr>
        <p:spPr bwMode="auto">
          <a:xfrm>
            <a:off x="3276600" y="0"/>
            <a:ext cx="4495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57644" name="AutoShape 12"/>
          <p:cNvSpPr>
            <a:spLocks noChangeArrowheads="1"/>
          </p:cNvSpPr>
          <p:nvPr/>
        </p:nvSpPr>
        <p:spPr bwMode="auto">
          <a:xfrm rot="10800000">
            <a:off x="6416675" y="21367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7645" name="AutoShape 13"/>
          <p:cNvSpPr>
            <a:spLocks noChangeArrowheads="1"/>
          </p:cNvSpPr>
          <p:nvPr/>
        </p:nvSpPr>
        <p:spPr bwMode="auto">
          <a:xfrm rot="10800000">
            <a:off x="6324600" y="25177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7646" name="AutoShape 14"/>
          <p:cNvSpPr>
            <a:spLocks noChangeArrowheads="1"/>
          </p:cNvSpPr>
          <p:nvPr/>
        </p:nvSpPr>
        <p:spPr bwMode="auto">
          <a:xfrm rot="10800000">
            <a:off x="6416675" y="31273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7647" name="AutoShape 15"/>
          <p:cNvSpPr>
            <a:spLocks noChangeArrowheads="1"/>
          </p:cNvSpPr>
          <p:nvPr/>
        </p:nvSpPr>
        <p:spPr bwMode="auto">
          <a:xfrm rot="10800000">
            <a:off x="1539875" y="43465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7638" grpId="0" build="p"/>
      <p:bldP spid="2757639" grpId="0" animBg="1"/>
      <p:bldP spid="2757644" grpId="0" animBg="1"/>
      <p:bldP spid="2757645" grpId="0" animBg="1"/>
      <p:bldP spid="2757646" grpId="0" animBg="1"/>
      <p:bldP spid="27576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995" name="Rectangle 3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729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Binary Molecular Compounds</a:t>
            </a:r>
          </a:p>
        </p:txBody>
      </p:sp>
      <p:sp>
        <p:nvSpPr>
          <p:cNvPr id="2772998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rIns="0">
            <a:normAutofit lnSpcReduction="10000"/>
          </a:bodyPr>
          <a:lstStyle/>
          <a:p>
            <a:pPr>
              <a:spcBef>
                <a:spcPct val="50000"/>
              </a:spcBef>
              <a:tabLst>
                <a:tab pos="2057400" algn="l"/>
              </a:tabLst>
            </a:pPr>
            <a:r>
              <a:rPr lang="en-US"/>
              <a:t>Unlike ionic compounds, molecular compounds are composed of individual covalently bonded units, or molecules.</a:t>
            </a:r>
          </a:p>
          <a:p>
            <a:pPr>
              <a:spcBef>
                <a:spcPct val="50000"/>
              </a:spcBef>
              <a:tabLst>
                <a:tab pos="2057400" algn="l"/>
              </a:tabLst>
            </a:pPr>
            <a:r>
              <a:rPr lang="en-US"/>
              <a:t>As with ionic compounds, there is also a Stock system for naming molecular compounds. </a:t>
            </a:r>
          </a:p>
          <a:p>
            <a:pPr>
              <a:spcBef>
                <a:spcPct val="50000"/>
              </a:spcBef>
              <a:tabLst>
                <a:tab pos="2057400" algn="l"/>
              </a:tabLst>
            </a:pPr>
            <a:r>
              <a:rPr lang="en-US"/>
              <a:t>The old system of naming molecular compounds is based on the use of prefixes.</a:t>
            </a:r>
          </a:p>
          <a:p>
            <a:pPr lvl="1">
              <a:spcBef>
                <a:spcPct val="50000"/>
              </a:spcBef>
              <a:tabLst>
                <a:tab pos="2057400" algn="l"/>
              </a:tabLst>
            </a:pPr>
            <a:r>
              <a:rPr lang="en-US" sz="2000">
                <a:solidFill>
                  <a:srgbClr val="FFCC00"/>
                </a:solidFill>
              </a:rPr>
              <a:t>examples:	</a:t>
            </a:r>
            <a:r>
              <a:rPr lang="en-US" sz="2000"/>
              <a:t>CCl</a:t>
            </a:r>
            <a:r>
              <a:rPr lang="en-US" sz="2000" baseline="-25000"/>
              <a:t>4</a:t>
            </a:r>
            <a:r>
              <a:rPr lang="en-US" sz="2000"/>
              <a:t> </a:t>
            </a:r>
            <a:r>
              <a:rPr lang="en-US" sz="2000">
                <a:ea typeface="Arial" charset="0"/>
                <a:cs typeface="Arial" charset="0"/>
              </a:rPr>
              <a:t>—</a:t>
            </a:r>
            <a:r>
              <a:rPr lang="en-US" sz="2000"/>
              <a:t> carbon </a:t>
            </a:r>
            <a:r>
              <a:rPr lang="en-US" sz="2000" i="1"/>
              <a:t>tetra</a:t>
            </a:r>
            <a:r>
              <a:rPr lang="en-US" sz="2000"/>
              <a:t>chloride (</a:t>
            </a:r>
            <a:r>
              <a:rPr lang="en-US" sz="2000" i="1"/>
              <a:t>tetra-</a:t>
            </a:r>
            <a:r>
              <a:rPr lang="en-US" sz="2000"/>
              <a:t> = 4)</a:t>
            </a:r>
            <a:br>
              <a:rPr lang="en-US" sz="2000"/>
            </a:br>
            <a:r>
              <a:rPr lang="en-US" sz="2000"/>
              <a:t>	CO </a:t>
            </a:r>
            <a:r>
              <a:rPr lang="en-US" sz="2000">
                <a:ea typeface="Arial" charset="0"/>
                <a:cs typeface="Arial" charset="0"/>
              </a:rPr>
              <a:t>—</a:t>
            </a:r>
            <a:r>
              <a:rPr lang="en-US" sz="2000"/>
              <a:t> carbon </a:t>
            </a:r>
            <a:r>
              <a:rPr lang="en-US" sz="2000" i="1"/>
              <a:t>mon</a:t>
            </a:r>
            <a:r>
              <a:rPr lang="en-US" sz="2000"/>
              <a:t>oxide (</a:t>
            </a:r>
            <a:r>
              <a:rPr lang="en-US" sz="2000" i="1"/>
              <a:t>mon-</a:t>
            </a:r>
            <a:r>
              <a:rPr lang="en-US" sz="2000"/>
              <a:t> = 1)</a:t>
            </a:r>
            <a:br>
              <a:rPr lang="en-US" sz="2000"/>
            </a:br>
            <a:r>
              <a:rPr lang="en-US" sz="2000"/>
              <a:t>	CO</a:t>
            </a:r>
            <a:r>
              <a:rPr lang="en-US" sz="2000" baseline="-25000"/>
              <a:t>2</a:t>
            </a:r>
            <a:r>
              <a:rPr lang="en-US" sz="2000"/>
              <a:t> </a:t>
            </a:r>
            <a:r>
              <a:rPr lang="en-US" sz="2000">
                <a:ea typeface="Arial" charset="0"/>
                <a:cs typeface="Arial" charset="0"/>
              </a:rPr>
              <a:t>—</a:t>
            </a:r>
            <a:r>
              <a:rPr lang="en-US" sz="2000"/>
              <a:t> carbon </a:t>
            </a:r>
            <a:r>
              <a:rPr lang="en-US" sz="2000" i="1"/>
              <a:t>di</a:t>
            </a:r>
            <a:r>
              <a:rPr lang="en-US" sz="2000"/>
              <a:t>oxide (</a:t>
            </a:r>
            <a:r>
              <a:rPr lang="en-US" sz="2000" i="1"/>
              <a:t>di- </a:t>
            </a:r>
            <a:r>
              <a:rPr lang="en-US" sz="2000"/>
              <a:t>= 2)</a:t>
            </a:r>
          </a:p>
        </p:txBody>
      </p:sp>
      <p:sp>
        <p:nvSpPr>
          <p:cNvPr id="2772999" name="Rectangle 7"/>
          <p:cNvSpPr>
            <a:spLocks noChangeArrowheads="1"/>
          </p:cNvSpPr>
          <p:nvPr/>
        </p:nvSpPr>
        <p:spPr bwMode="auto">
          <a:xfrm>
            <a:off x="3276600" y="0"/>
            <a:ext cx="4495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73000" name="AutoShape 8"/>
          <p:cNvSpPr>
            <a:spLocks noChangeArrowheads="1"/>
          </p:cNvSpPr>
          <p:nvPr/>
        </p:nvSpPr>
        <p:spPr bwMode="auto">
          <a:xfrm rot="10800000">
            <a:off x="7315200" y="14478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3001" name="AutoShape 9"/>
          <p:cNvSpPr>
            <a:spLocks noChangeArrowheads="1"/>
          </p:cNvSpPr>
          <p:nvPr/>
        </p:nvSpPr>
        <p:spPr bwMode="auto">
          <a:xfrm rot="10800000">
            <a:off x="2606675" y="28194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3002" name="AutoShape 10"/>
          <p:cNvSpPr>
            <a:spLocks noChangeArrowheads="1"/>
          </p:cNvSpPr>
          <p:nvPr/>
        </p:nvSpPr>
        <p:spPr bwMode="auto">
          <a:xfrm rot="10800000">
            <a:off x="5730875" y="37338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3003" name="AutoShape 11"/>
          <p:cNvSpPr>
            <a:spLocks noChangeArrowheads="1"/>
          </p:cNvSpPr>
          <p:nvPr/>
        </p:nvSpPr>
        <p:spPr bwMode="auto">
          <a:xfrm rot="10800000">
            <a:off x="5045075" y="46482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998" grpId="0" build="p" bldLvl="5"/>
      <p:bldP spid="2773000" grpId="0" animBg="1"/>
      <p:bldP spid="2773001" grpId="0" animBg="1"/>
      <p:bldP spid="2773002" grpId="0" animBg="1"/>
      <p:bldP spid="27730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08" name="Rectangle 8"/>
          <p:cNvSpPr>
            <a:spLocks noGrp="1" noChangeArrowheads="1"/>
          </p:cNvSpPr>
          <p:nvPr>
            <p:ph type="title"/>
          </p:nvPr>
        </p:nvSpPr>
        <p:spPr>
          <a:xfrm>
            <a:off x="779462" y="228600"/>
            <a:ext cx="7581901" cy="1653988"/>
          </a:xfrm>
        </p:spPr>
        <p:txBody>
          <a:bodyPr/>
          <a:lstStyle/>
          <a:p>
            <a:r>
              <a:rPr lang="en-US" dirty="0"/>
              <a:t>Monatomic Ions</a:t>
            </a:r>
          </a:p>
        </p:txBody>
      </p:sp>
      <p:sp>
        <p:nvSpPr>
          <p:cNvPr id="2764809" name="Rectangle 9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rIns="0"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Many main-group elements can lose or gain electrons to form ions.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Ions formed form a single atom are known as monatomic ions.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rgbClr val="FFCC00"/>
                </a:solidFill>
              </a:rPr>
              <a:t>example:</a:t>
            </a:r>
            <a:r>
              <a:rPr lang="en-US" dirty="0"/>
              <a:t> To gain a noble-gas electron configuration, nitrogen gains three electrons to form N</a:t>
            </a:r>
            <a:r>
              <a:rPr lang="en-US" baseline="30000" dirty="0"/>
              <a:t>3–</a:t>
            </a:r>
            <a:r>
              <a:rPr lang="en-US" dirty="0"/>
              <a:t> ions.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Some main-group elements tend to form covalent bonds instead of forming ions.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rgbClr val="FFCC00"/>
                </a:solidFill>
              </a:rPr>
              <a:t>examples:</a:t>
            </a:r>
            <a:r>
              <a:rPr lang="en-US" dirty="0"/>
              <a:t> carbon and silicon</a:t>
            </a:r>
          </a:p>
        </p:txBody>
      </p:sp>
      <p:sp>
        <p:nvSpPr>
          <p:cNvPr id="2764810" name="AutoShape 10"/>
          <p:cNvSpPr>
            <a:spLocks noChangeArrowheads="1"/>
          </p:cNvSpPr>
          <p:nvPr/>
        </p:nvSpPr>
        <p:spPr bwMode="auto">
          <a:xfrm rot="10800000">
            <a:off x="3673475" y="14478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09" grpId="0" build="p" bldLvl="5"/>
      <p:bldP spid="27648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39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07577"/>
            <a:ext cx="8959097" cy="1584698"/>
          </a:xfrm>
        </p:spPr>
        <p:txBody>
          <a:bodyPr/>
          <a:lstStyle/>
          <a:p>
            <a:r>
              <a:rPr lang="en-US" dirty="0"/>
              <a:t>Prefixes for Naming Covalent Compounds</a:t>
            </a:r>
          </a:p>
        </p:txBody>
      </p:sp>
      <p:sp>
        <p:nvSpPr>
          <p:cNvPr id="2747395" name="Text Box 3"/>
          <p:cNvSpPr txBox="1">
            <a:spLocks noChangeArrowheads="1"/>
          </p:cNvSpPr>
          <p:nvPr/>
        </p:nvSpPr>
        <p:spPr bwMode="auto">
          <a:xfrm>
            <a:off x="3429000" y="152400"/>
            <a:ext cx="4672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CC00"/>
              </a:solidFill>
            </a:endParaRPr>
          </a:p>
        </p:txBody>
      </p:sp>
      <p:graphicFrame>
        <p:nvGraphicFramePr>
          <p:cNvPr id="2747400" name="Object 8"/>
          <p:cNvGraphicFramePr>
            <a:graphicFrameLocks noChangeAspect="1"/>
          </p:cNvGraphicFramePr>
          <p:nvPr/>
        </p:nvGraphicFramePr>
        <p:xfrm>
          <a:off x="2133600" y="1692275"/>
          <a:ext cx="4800600" cy="2065338"/>
        </p:xfrm>
        <a:graphic>
          <a:graphicData uri="http://schemas.openxmlformats.org/presentationml/2006/ole">
            <p:oleObj spid="_x0000_s79874" name="Image" r:id="rId4" imgW="3867920" imgH="1664000" progId="">
              <p:embed/>
            </p:oleObj>
          </a:graphicData>
        </a:graphic>
      </p:graphicFrame>
      <p:graphicFrame>
        <p:nvGraphicFramePr>
          <p:cNvPr id="2747401" name="Object 9"/>
          <p:cNvGraphicFramePr>
            <a:graphicFrameLocks noChangeAspect="1"/>
          </p:cNvGraphicFramePr>
          <p:nvPr/>
        </p:nvGraphicFramePr>
        <p:xfrm>
          <a:off x="2133600" y="3757613"/>
          <a:ext cx="4800600" cy="2074862"/>
        </p:xfrm>
        <a:graphic>
          <a:graphicData uri="http://schemas.openxmlformats.org/presentationml/2006/ole">
            <p:oleObj spid="_x0000_s79875" name="Image" r:id="rId5" imgW="3881636" imgH="1677501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700" name="Rectangle 4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17706" name="Rectangle 10"/>
          <p:cNvSpPr>
            <a:spLocks noGrp="1" noChangeArrowheads="1"/>
          </p:cNvSpPr>
          <p:nvPr>
            <p:ph type="title"/>
          </p:nvPr>
        </p:nvSpPr>
        <p:spPr>
          <a:xfrm>
            <a:off x="666750" y="1219200"/>
            <a:ext cx="8020050" cy="625475"/>
          </a:xfrm>
        </p:spPr>
        <p:txBody>
          <a:bodyPr/>
          <a:lstStyle/>
          <a:p>
            <a:r>
              <a:rPr lang="en-US"/>
              <a:t>Naming Binary Molecular Compounds, </a:t>
            </a:r>
            <a:r>
              <a:rPr lang="en-US" b="0" i="1"/>
              <a:t>continued</a:t>
            </a:r>
          </a:p>
        </p:txBody>
      </p:sp>
      <p:sp>
        <p:nvSpPr>
          <p:cNvPr id="2717703" name="Rectangle 7"/>
          <p:cNvSpPr>
            <a:spLocks noGrp="1" noChangeArrowheads="1"/>
          </p:cNvSpPr>
          <p:nvPr>
            <p:ph idx="1"/>
          </p:nvPr>
        </p:nvSpPr>
        <p:spPr>
          <a:xfrm>
            <a:off x="666750" y="2209800"/>
            <a:ext cx="7737475" cy="30480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CC00"/>
                </a:solidFill>
              </a:rPr>
              <a:t>Sample Problem 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/>
              <a:t>a.  Give the name for As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5</a:t>
            </a:r>
            <a:r>
              <a:rPr lang="en-US"/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/>
              <a:t>b.  Write the formula for oxygen difluoride.</a:t>
            </a:r>
          </a:p>
        </p:txBody>
      </p:sp>
      <p:sp>
        <p:nvSpPr>
          <p:cNvPr id="2717705" name="Rectangle 9"/>
          <p:cNvSpPr>
            <a:spLocks noChangeArrowheads="1"/>
          </p:cNvSpPr>
          <p:nvPr/>
        </p:nvSpPr>
        <p:spPr bwMode="auto">
          <a:xfrm>
            <a:off x="3276600" y="0"/>
            <a:ext cx="4495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17707" name="AutoShape 11"/>
          <p:cNvSpPr>
            <a:spLocks noChangeArrowheads="1"/>
          </p:cNvSpPr>
          <p:nvPr/>
        </p:nvSpPr>
        <p:spPr bwMode="auto">
          <a:xfrm rot="10800000">
            <a:off x="3749675" y="24415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7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7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7703" grpId="0" build="p"/>
      <p:bldP spid="27177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6372" name="Rectangle 4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46379" name="Rectangle 11"/>
          <p:cNvSpPr>
            <a:spLocks noGrp="1" noChangeArrowheads="1"/>
          </p:cNvSpPr>
          <p:nvPr>
            <p:ph type="title"/>
          </p:nvPr>
        </p:nvSpPr>
        <p:spPr>
          <a:xfrm>
            <a:off x="666750" y="1066800"/>
            <a:ext cx="8020050" cy="625475"/>
          </a:xfrm>
        </p:spPr>
        <p:txBody>
          <a:bodyPr/>
          <a:lstStyle/>
          <a:p>
            <a:r>
              <a:rPr lang="en-US"/>
              <a:t>Naming Binary Molecular Compounds, </a:t>
            </a:r>
            <a:r>
              <a:rPr lang="en-US" b="0" i="1"/>
              <a:t>continued</a:t>
            </a:r>
          </a:p>
        </p:txBody>
      </p:sp>
      <p:sp>
        <p:nvSpPr>
          <p:cNvPr id="274637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CC00"/>
                </a:solidFill>
              </a:rPr>
              <a:t>Sample Problem D Solution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FFCC00"/>
                </a:solidFill>
              </a:rPr>
              <a:t>a.</a:t>
            </a:r>
            <a:r>
              <a:rPr lang="en-US"/>
              <a:t>  A molecule of the compound contains two arsenic atoms, so the first word in the name is </a:t>
            </a:r>
            <a:r>
              <a:rPr lang="en-US">
                <a:solidFill>
                  <a:srgbClr val="FFCC00"/>
                </a:solidFill>
              </a:rPr>
              <a:t>diarsenic.</a:t>
            </a:r>
            <a:endParaRPr lang="en-US" sz="1600"/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/>
              <a:t>	The five oxygen atoms are indicated by adding the prefix </a:t>
            </a:r>
            <a:r>
              <a:rPr lang="en-US">
                <a:solidFill>
                  <a:srgbClr val="FFCC00"/>
                </a:solidFill>
              </a:rPr>
              <a:t>pent-</a:t>
            </a:r>
            <a:r>
              <a:rPr lang="en-US"/>
              <a:t> to the word </a:t>
            </a:r>
            <a:r>
              <a:rPr lang="en-US">
                <a:solidFill>
                  <a:srgbClr val="FFCC00"/>
                </a:solidFill>
              </a:rPr>
              <a:t>oxide.</a:t>
            </a:r>
            <a:endParaRPr lang="en-US" sz="1600"/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/>
              <a:t>	The complete name is</a:t>
            </a:r>
          </a:p>
        </p:txBody>
      </p:sp>
      <p:sp>
        <p:nvSpPr>
          <p:cNvPr id="2746376" name="Rectangle 8"/>
          <p:cNvSpPr>
            <a:spLocks noChangeArrowheads="1"/>
          </p:cNvSpPr>
          <p:nvPr/>
        </p:nvSpPr>
        <p:spPr bwMode="auto">
          <a:xfrm>
            <a:off x="4419600" y="4191000"/>
            <a:ext cx="2743200" cy="4429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FFCC00"/>
              </a:buClr>
              <a:buSzPct val="100000"/>
            </a:pPr>
            <a:r>
              <a:rPr lang="en-US" sz="2400" b="0">
                <a:solidFill>
                  <a:schemeClr val="tx1"/>
                </a:solidFill>
              </a:rPr>
              <a:t>diarsenic pentoxide.</a:t>
            </a:r>
          </a:p>
        </p:txBody>
      </p:sp>
      <p:sp>
        <p:nvSpPr>
          <p:cNvPr id="2746378" name="Rectangle 10"/>
          <p:cNvSpPr>
            <a:spLocks noChangeArrowheads="1"/>
          </p:cNvSpPr>
          <p:nvPr/>
        </p:nvSpPr>
        <p:spPr bwMode="auto">
          <a:xfrm>
            <a:off x="3276600" y="0"/>
            <a:ext cx="4495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46381" name="AutoShape 13"/>
          <p:cNvSpPr>
            <a:spLocks noChangeArrowheads="1"/>
          </p:cNvSpPr>
          <p:nvPr/>
        </p:nvSpPr>
        <p:spPr bwMode="auto">
          <a:xfrm rot="10800000">
            <a:off x="4953000" y="21367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6382" name="AutoShape 14"/>
          <p:cNvSpPr>
            <a:spLocks noChangeArrowheads="1"/>
          </p:cNvSpPr>
          <p:nvPr/>
        </p:nvSpPr>
        <p:spPr bwMode="auto">
          <a:xfrm rot="10800000">
            <a:off x="7924800" y="30480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6383" name="AutoShape 15"/>
          <p:cNvSpPr>
            <a:spLocks noChangeArrowheads="1"/>
          </p:cNvSpPr>
          <p:nvPr/>
        </p:nvSpPr>
        <p:spPr bwMode="auto">
          <a:xfrm rot="10800000">
            <a:off x="5426075" y="39624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6375" grpId="0" build="p"/>
      <p:bldP spid="2746376" grpId="0" animBg="1"/>
      <p:bldP spid="2746381" grpId="0" animBg="1"/>
      <p:bldP spid="2746382" grpId="0" animBg="1"/>
      <p:bldP spid="274638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8659" name="Rectangle 3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58666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1127125"/>
            <a:ext cx="9144000" cy="755463"/>
          </a:xfrm>
        </p:spPr>
        <p:txBody>
          <a:bodyPr/>
          <a:lstStyle/>
          <a:p>
            <a:r>
              <a:rPr lang="en-US" dirty="0"/>
              <a:t>Naming Binary Molecular Compounds, </a:t>
            </a:r>
            <a:r>
              <a:rPr lang="en-US" b="0" i="1" dirty="0"/>
              <a:t>continued</a:t>
            </a:r>
          </a:p>
        </p:txBody>
      </p:sp>
      <p:sp>
        <p:nvSpPr>
          <p:cNvPr id="2758662" name="Rectangle 6"/>
          <p:cNvSpPr>
            <a:spLocks noGrp="1" noChangeArrowheads="1"/>
          </p:cNvSpPr>
          <p:nvPr>
            <p:ph idx="1"/>
          </p:nvPr>
        </p:nvSpPr>
        <p:spPr>
          <a:xfrm>
            <a:off x="779462" y="2206625"/>
            <a:ext cx="7581901" cy="3953436"/>
          </a:xfrm>
        </p:spPr>
        <p:txBody>
          <a:bodyPr/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FFCC00"/>
                </a:solidFill>
              </a:rPr>
              <a:t>Sample Problem D Solution, </a:t>
            </a:r>
            <a:r>
              <a:rPr lang="en-US" i="1" dirty="0">
                <a:solidFill>
                  <a:srgbClr val="FFCC00"/>
                </a:solidFill>
              </a:rPr>
              <a:t>continued</a:t>
            </a:r>
            <a:endParaRPr lang="en-US" b="1" dirty="0">
              <a:solidFill>
                <a:srgbClr val="FFCC00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dirty="0" err="1">
                <a:solidFill>
                  <a:srgbClr val="FFCC00"/>
                </a:solidFill>
              </a:rPr>
              <a:t>b</a:t>
            </a:r>
            <a:r>
              <a:rPr lang="en-US" dirty="0">
                <a:solidFill>
                  <a:srgbClr val="FFCC00"/>
                </a:solidFill>
              </a:rPr>
              <a:t>.  </a:t>
            </a:r>
            <a:r>
              <a:rPr lang="en-US" dirty="0"/>
              <a:t>Oxygen is first in the name because it is less electronegative than fluorine.</a:t>
            </a:r>
            <a:endParaRPr lang="en-US" sz="1600" dirty="0"/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dirty="0"/>
              <a:t>	Because there is no prefix, there must be only one oxygen atom.</a:t>
            </a:r>
            <a:endParaRPr lang="en-US" sz="1600" dirty="0"/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dirty="0"/>
              <a:t>	The prefix </a:t>
            </a:r>
            <a:r>
              <a:rPr lang="en-US" dirty="0" err="1">
                <a:solidFill>
                  <a:srgbClr val="FFCC00"/>
                </a:solidFill>
              </a:rPr>
              <a:t>di</a:t>
            </a:r>
            <a:r>
              <a:rPr lang="en-US" dirty="0">
                <a:solidFill>
                  <a:srgbClr val="FFCC00"/>
                </a:solidFill>
              </a:rPr>
              <a:t>-</a:t>
            </a:r>
            <a:r>
              <a:rPr lang="en-US" dirty="0"/>
              <a:t> in </a:t>
            </a:r>
            <a:r>
              <a:rPr lang="en-US" dirty="0" err="1">
                <a:solidFill>
                  <a:srgbClr val="FFCC00"/>
                </a:solidFill>
              </a:rPr>
              <a:t>difluoride</a:t>
            </a:r>
            <a:r>
              <a:rPr lang="en-US" dirty="0"/>
              <a:t> shows that there are two fluorine atoms in the molecule.</a:t>
            </a:r>
            <a:endParaRPr lang="en-US" sz="1600" dirty="0"/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dirty="0"/>
              <a:t>	The formula is</a:t>
            </a:r>
          </a:p>
        </p:txBody>
      </p:sp>
      <p:sp>
        <p:nvSpPr>
          <p:cNvPr id="2758663" name="Rectangle 7"/>
          <p:cNvSpPr>
            <a:spLocks noChangeAspect="1" noChangeArrowheads="1"/>
          </p:cNvSpPr>
          <p:nvPr/>
        </p:nvSpPr>
        <p:spPr bwMode="auto">
          <a:xfrm>
            <a:off x="3352800" y="5519738"/>
            <a:ext cx="739775" cy="41433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FFCC00"/>
              </a:buClr>
              <a:buSzPct val="100000"/>
            </a:pPr>
            <a:r>
              <a:rPr lang="en-US" sz="2400" b="0" dirty="0">
                <a:solidFill>
                  <a:schemeClr val="tx1"/>
                </a:solidFill>
              </a:rPr>
              <a:t>OF</a:t>
            </a:r>
            <a:r>
              <a:rPr lang="en-US" sz="2400" b="0" baseline="-25000" dirty="0">
                <a:solidFill>
                  <a:schemeClr val="tx1"/>
                </a:solidFill>
              </a:rPr>
              <a:t>2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58665" name="Rectangle 9"/>
          <p:cNvSpPr>
            <a:spLocks noChangeArrowheads="1"/>
          </p:cNvSpPr>
          <p:nvPr/>
        </p:nvSpPr>
        <p:spPr bwMode="auto">
          <a:xfrm>
            <a:off x="3276600" y="0"/>
            <a:ext cx="4495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58668" name="AutoShape 12"/>
          <p:cNvSpPr>
            <a:spLocks noChangeArrowheads="1"/>
          </p:cNvSpPr>
          <p:nvPr/>
        </p:nvSpPr>
        <p:spPr bwMode="auto">
          <a:xfrm rot="10800000">
            <a:off x="6400800" y="21336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8669" name="AutoShape 13"/>
          <p:cNvSpPr>
            <a:spLocks noChangeArrowheads="1"/>
          </p:cNvSpPr>
          <p:nvPr/>
        </p:nvSpPr>
        <p:spPr bwMode="auto">
          <a:xfrm rot="10800000">
            <a:off x="5257800" y="30480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8670" name="AutoShape 14"/>
          <p:cNvSpPr>
            <a:spLocks noChangeArrowheads="1"/>
          </p:cNvSpPr>
          <p:nvPr/>
        </p:nvSpPr>
        <p:spPr bwMode="auto">
          <a:xfrm rot="10800000">
            <a:off x="3140075" y="39624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8671" name="AutoShape 15"/>
          <p:cNvSpPr>
            <a:spLocks noChangeArrowheads="1"/>
          </p:cNvSpPr>
          <p:nvPr/>
        </p:nvSpPr>
        <p:spPr bwMode="auto">
          <a:xfrm rot="10800000">
            <a:off x="5394325" y="48006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8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8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8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8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8662" grpId="0" build="p"/>
      <p:bldP spid="2758663" grpId="0" animBg="1"/>
      <p:bldP spid="2758668" grpId="0" animBg="1"/>
      <p:bldP spid="2758669" grpId="0" animBg="1"/>
      <p:bldP spid="2758670" grpId="0" animBg="1"/>
      <p:bldP spid="275867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019" name="Rectangle 3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740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Covalent-Network Compounds</a:t>
            </a:r>
          </a:p>
        </p:txBody>
      </p:sp>
      <p:sp>
        <p:nvSpPr>
          <p:cNvPr id="2774022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tabLst>
                <a:tab pos="1943100" algn="l"/>
              </a:tabLst>
            </a:pPr>
            <a:r>
              <a:rPr lang="en-US"/>
              <a:t>Some covalent compounds do not consist of individual molecules.</a:t>
            </a:r>
          </a:p>
          <a:p>
            <a:pPr>
              <a:spcBef>
                <a:spcPct val="50000"/>
              </a:spcBef>
              <a:tabLst>
                <a:tab pos="1943100" algn="l"/>
              </a:tabLst>
            </a:pPr>
            <a:r>
              <a:rPr lang="en-US"/>
              <a:t>Instead, each atom is joined to all its neighbors in a covalently bonded, three-dimensional network.</a:t>
            </a:r>
          </a:p>
          <a:p>
            <a:pPr>
              <a:spcBef>
                <a:spcPct val="50000"/>
              </a:spcBef>
              <a:tabLst>
                <a:tab pos="1943100" algn="l"/>
              </a:tabLst>
            </a:pPr>
            <a:r>
              <a:rPr lang="en-US"/>
              <a:t>Subscripts in a formula for covalent-network compound indicate smallest whole-number ratios of the atoms in the compound.</a:t>
            </a:r>
            <a:endParaRPr lang="en-US" sz="1000">
              <a:solidFill>
                <a:srgbClr val="FFCC00"/>
              </a:solidFill>
            </a:endParaRPr>
          </a:p>
          <a:p>
            <a:pPr lvl="1">
              <a:spcBef>
                <a:spcPct val="50000"/>
              </a:spcBef>
              <a:tabLst>
                <a:tab pos="1943100" algn="l"/>
              </a:tabLst>
            </a:pPr>
            <a:r>
              <a:rPr lang="en-US" sz="2000">
                <a:solidFill>
                  <a:srgbClr val="FFCC00"/>
                </a:solidFill>
              </a:rPr>
              <a:t>examples:	</a:t>
            </a:r>
            <a:r>
              <a:rPr lang="en-US" sz="2000"/>
              <a:t>SiC, silicon carbide</a:t>
            </a:r>
            <a:br>
              <a:rPr lang="en-US" sz="2000"/>
            </a:br>
            <a:r>
              <a:rPr lang="en-US" sz="2000"/>
              <a:t>	SiO</a:t>
            </a:r>
            <a:r>
              <a:rPr lang="en-US" sz="2000" baseline="-25000"/>
              <a:t>2</a:t>
            </a:r>
            <a:r>
              <a:rPr lang="en-US" sz="2000"/>
              <a:t>, silicon dioxide</a:t>
            </a:r>
            <a:br>
              <a:rPr lang="en-US" sz="2000"/>
            </a:br>
            <a:r>
              <a:rPr lang="en-US" sz="2000"/>
              <a:t>	Si</a:t>
            </a:r>
            <a:r>
              <a:rPr lang="en-US" sz="2000" baseline="-25000"/>
              <a:t>3</a:t>
            </a:r>
            <a:r>
              <a:rPr lang="en-US" sz="2000"/>
              <a:t>N</a:t>
            </a:r>
            <a:r>
              <a:rPr lang="en-US" sz="2000" baseline="-25000"/>
              <a:t>4</a:t>
            </a:r>
            <a:r>
              <a:rPr lang="en-US" sz="2000"/>
              <a:t>, trisilicon tetranitride.</a:t>
            </a:r>
          </a:p>
        </p:txBody>
      </p:sp>
      <p:sp>
        <p:nvSpPr>
          <p:cNvPr id="2774023" name="Rectangle 7"/>
          <p:cNvSpPr>
            <a:spLocks noChangeArrowheads="1"/>
          </p:cNvSpPr>
          <p:nvPr/>
        </p:nvSpPr>
        <p:spPr bwMode="auto">
          <a:xfrm>
            <a:off x="3276600" y="0"/>
            <a:ext cx="4495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74024" name="AutoShape 8"/>
          <p:cNvSpPr>
            <a:spLocks noChangeArrowheads="1"/>
          </p:cNvSpPr>
          <p:nvPr/>
        </p:nvSpPr>
        <p:spPr bwMode="auto">
          <a:xfrm rot="10800000">
            <a:off x="6172200" y="14478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4025" name="AutoShape 9"/>
          <p:cNvSpPr>
            <a:spLocks noChangeArrowheads="1"/>
          </p:cNvSpPr>
          <p:nvPr/>
        </p:nvSpPr>
        <p:spPr bwMode="auto">
          <a:xfrm rot="10800000">
            <a:off x="4054475" y="24415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4026" name="AutoShape 10"/>
          <p:cNvSpPr>
            <a:spLocks noChangeArrowheads="1"/>
          </p:cNvSpPr>
          <p:nvPr/>
        </p:nvSpPr>
        <p:spPr bwMode="auto">
          <a:xfrm rot="10800000">
            <a:off x="7483475" y="33528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4027" name="AutoShape 11"/>
          <p:cNvSpPr>
            <a:spLocks noChangeArrowheads="1"/>
          </p:cNvSpPr>
          <p:nvPr/>
        </p:nvSpPr>
        <p:spPr bwMode="auto">
          <a:xfrm rot="10800000">
            <a:off x="4876800" y="46482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4022" grpId="0" build="p" bldLvl="5"/>
      <p:bldP spid="2774024" grpId="0" animBg="1"/>
      <p:bldP spid="2774025" grpId="0" animBg="1"/>
      <p:bldP spid="2774026" grpId="0" animBg="1"/>
      <p:bldP spid="27740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43" name="Rectangle 3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750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Acids and Salts</a:t>
            </a:r>
          </a:p>
        </p:txBody>
      </p:sp>
      <p:sp>
        <p:nvSpPr>
          <p:cNvPr id="2775046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rIns="0"/>
          <a:lstStyle/>
          <a:p>
            <a:pPr>
              <a:spcBef>
                <a:spcPct val="50000"/>
              </a:spcBef>
            </a:pPr>
            <a:r>
              <a:rPr lang="en-US"/>
              <a:t>An </a:t>
            </a:r>
            <a:r>
              <a:rPr lang="en-US" i="1">
                <a:solidFill>
                  <a:srgbClr val="FFCC00"/>
                </a:solidFill>
              </a:rPr>
              <a:t>acid</a:t>
            </a:r>
            <a:r>
              <a:rPr lang="en-US"/>
              <a:t> is a certain type of molecular compound. Most acids used in the laboratory are either binary acids or oxyacids.</a:t>
            </a:r>
          </a:p>
          <a:p>
            <a:pPr lvl="1">
              <a:spcBef>
                <a:spcPct val="50000"/>
              </a:spcBef>
            </a:pPr>
            <a:r>
              <a:rPr lang="en-US" i="1">
                <a:solidFill>
                  <a:srgbClr val="FFCC00"/>
                </a:solidFill>
              </a:rPr>
              <a:t>Binary acids</a:t>
            </a:r>
            <a:r>
              <a:rPr lang="en-US"/>
              <a:t> are acids that consist of two elements, usually hydrogen and a halogen.</a:t>
            </a:r>
          </a:p>
          <a:p>
            <a:pPr lvl="1">
              <a:spcBef>
                <a:spcPct val="50000"/>
              </a:spcBef>
            </a:pPr>
            <a:r>
              <a:rPr lang="en-US" i="1">
                <a:solidFill>
                  <a:srgbClr val="FFCC00"/>
                </a:solidFill>
              </a:rPr>
              <a:t>Oxyacids</a:t>
            </a:r>
            <a:r>
              <a:rPr lang="en-US"/>
              <a:t> are acids that contain hydrogen, oxygen, and a third element (usually a nonmetal).</a:t>
            </a:r>
          </a:p>
        </p:txBody>
      </p:sp>
      <p:sp>
        <p:nvSpPr>
          <p:cNvPr id="2775047" name="Rectangle 7"/>
          <p:cNvSpPr>
            <a:spLocks noChangeArrowheads="1"/>
          </p:cNvSpPr>
          <p:nvPr/>
        </p:nvSpPr>
        <p:spPr bwMode="auto">
          <a:xfrm>
            <a:off x="3276600" y="0"/>
            <a:ext cx="4495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75048" name="AutoShape 8"/>
          <p:cNvSpPr>
            <a:spLocks noChangeArrowheads="1"/>
          </p:cNvSpPr>
          <p:nvPr/>
        </p:nvSpPr>
        <p:spPr bwMode="auto">
          <a:xfrm rot="10800000">
            <a:off x="3581400" y="15240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5049" name="AutoShape 9"/>
          <p:cNvSpPr>
            <a:spLocks noChangeArrowheads="1"/>
          </p:cNvSpPr>
          <p:nvPr/>
        </p:nvSpPr>
        <p:spPr bwMode="auto">
          <a:xfrm rot="10800000">
            <a:off x="2438400" y="28956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5050" name="AutoShape 10"/>
          <p:cNvSpPr>
            <a:spLocks noChangeArrowheads="1"/>
          </p:cNvSpPr>
          <p:nvPr/>
        </p:nvSpPr>
        <p:spPr bwMode="auto">
          <a:xfrm rot="10800000">
            <a:off x="7331075" y="37338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5051" name="AutoShape 11"/>
          <p:cNvSpPr>
            <a:spLocks noChangeArrowheads="1"/>
          </p:cNvSpPr>
          <p:nvPr/>
        </p:nvSpPr>
        <p:spPr bwMode="auto">
          <a:xfrm rot="10800000">
            <a:off x="7162800" y="47275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46" grpId="0" build="p" bldLvl="5"/>
      <p:bldP spid="2775048" grpId="0" animBg="1"/>
      <p:bldP spid="2775049" grpId="0" animBg="1"/>
      <p:bldP spid="2775050" grpId="0" animBg="1"/>
      <p:bldP spid="277505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067" name="Rectangle 3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760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Acids and Salts, </a:t>
            </a:r>
            <a:r>
              <a:rPr lang="en-US" b="0" i="1"/>
              <a:t>continued</a:t>
            </a:r>
            <a:endParaRPr lang="en-US"/>
          </a:p>
        </p:txBody>
      </p:sp>
      <p:sp>
        <p:nvSpPr>
          <p:cNvPr id="2776070" name="Rectangle 6"/>
          <p:cNvSpPr>
            <a:spLocks noGrp="1" noChangeArrowheads="1"/>
          </p:cNvSpPr>
          <p:nvPr>
            <p:ph idx="1"/>
          </p:nvPr>
        </p:nvSpPr>
        <p:spPr>
          <a:xfrm>
            <a:off x="666750" y="1828800"/>
            <a:ext cx="7737475" cy="2743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/>
              <a:t>In the laboratory, the term </a:t>
            </a:r>
            <a:r>
              <a:rPr lang="en-US" sz="2000" i="1"/>
              <a:t>acid </a:t>
            </a:r>
            <a:r>
              <a:rPr lang="en-US" sz="2000"/>
              <a:t>usually refers to a solution in water of an acid compound rather than the acid itself.</a:t>
            </a:r>
          </a:p>
          <a:p>
            <a:pPr marL="693738" lvl="1" indent="-236538">
              <a:spcBef>
                <a:spcPct val="50000"/>
              </a:spcBef>
            </a:pPr>
            <a:r>
              <a:rPr lang="en-US" sz="2000">
                <a:solidFill>
                  <a:srgbClr val="FFCC00"/>
                </a:solidFill>
              </a:rPr>
              <a:t>example:</a:t>
            </a:r>
            <a:r>
              <a:rPr lang="en-US" sz="2000"/>
              <a:t> </a:t>
            </a:r>
            <a:r>
              <a:rPr lang="en-US" sz="2000" i="1"/>
              <a:t>hydrochloric acid</a:t>
            </a:r>
            <a:r>
              <a:rPr lang="en-US" sz="2000"/>
              <a:t> refers to a water solution of the molecular compound hydrogen chloride, HCl</a:t>
            </a:r>
          </a:p>
          <a:p>
            <a:pPr>
              <a:spcBef>
                <a:spcPct val="50000"/>
              </a:spcBef>
            </a:pPr>
            <a:r>
              <a:rPr lang="en-US" sz="2000"/>
              <a:t>Many polyatomic ions are produced by the loss of hydrogen ions from oxyacids.</a:t>
            </a:r>
          </a:p>
          <a:p>
            <a:pPr marL="693738" lvl="1" indent="-236538">
              <a:spcBef>
                <a:spcPct val="50000"/>
              </a:spcBef>
            </a:pPr>
            <a:r>
              <a:rPr lang="en-US" sz="2000">
                <a:solidFill>
                  <a:srgbClr val="FFCC00"/>
                </a:solidFill>
              </a:rPr>
              <a:t>examples:</a:t>
            </a:r>
          </a:p>
        </p:txBody>
      </p:sp>
      <p:sp>
        <p:nvSpPr>
          <p:cNvPr id="2776074" name="Rectangle 10"/>
          <p:cNvSpPr>
            <a:spLocks noChangeArrowheads="1"/>
          </p:cNvSpPr>
          <p:nvPr/>
        </p:nvSpPr>
        <p:spPr bwMode="auto">
          <a:xfrm>
            <a:off x="3276600" y="0"/>
            <a:ext cx="4495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76075" name="Rectangle 11"/>
          <p:cNvSpPr>
            <a:spLocks noChangeArrowheads="1"/>
          </p:cNvSpPr>
          <p:nvPr/>
        </p:nvSpPr>
        <p:spPr bwMode="auto">
          <a:xfrm>
            <a:off x="685800" y="4572000"/>
            <a:ext cx="77374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93738" lvl="1" indent="-236538">
              <a:spcBef>
                <a:spcPct val="50000"/>
              </a:spcBef>
              <a:buClr>
                <a:srgbClr val="FFCC00"/>
              </a:buClr>
              <a:buSzPct val="100000"/>
            </a:pPr>
            <a:r>
              <a:rPr lang="en-US" b="0">
                <a:solidFill>
                  <a:schemeClr val="bg1"/>
                </a:solidFill>
                <a:ea typeface="ＭＳ Ｐゴシック" charset="-128"/>
              </a:rPr>
              <a:t>	sulfuric acid	</a:t>
            </a:r>
            <a:r>
              <a:rPr lang="en-US" b="0">
                <a:solidFill>
                  <a:srgbClr val="FFCC00"/>
                </a:solidFill>
                <a:ea typeface="ＭＳ Ｐゴシック" charset="-128"/>
              </a:rPr>
              <a:t>H</a:t>
            </a:r>
            <a:r>
              <a:rPr lang="en-US" b="0" baseline="-25000">
                <a:solidFill>
                  <a:srgbClr val="FFCC00"/>
                </a:solidFill>
                <a:ea typeface="ＭＳ Ｐゴシック" charset="-128"/>
              </a:rPr>
              <a:t>2</a:t>
            </a:r>
            <a:r>
              <a:rPr lang="en-US" b="0">
                <a:solidFill>
                  <a:srgbClr val="FFCC00"/>
                </a:solidFill>
                <a:ea typeface="ＭＳ Ｐゴシック" charset="-128"/>
              </a:rPr>
              <a:t>SO</a:t>
            </a:r>
            <a:r>
              <a:rPr lang="en-US" b="0" baseline="-25000">
                <a:solidFill>
                  <a:srgbClr val="FFCC00"/>
                </a:solidFill>
                <a:ea typeface="ＭＳ Ｐゴシック" charset="-128"/>
              </a:rPr>
              <a:t>4</a:t>
            </a:r>
            <a:r>
              <a:rPr lang="en-US" b="0">
                <a:solidFill>
                  <a:srgbClr val="FFCC00"/>
                </a:solidFill>
                <a:ea typeface="ＭＳ Ｐゴシック" charset="-128"/>
              </a:rPr>
              <a:t>	</a:t>
            </a:r>
            <a:r>
              <a:rPr lang="en-US" b="0">
                <a:solidFill>
                  <a:schemeClr val="bg1"/>
                </a:solidFill>
                <a:ea typeface="ＭＳ Ｐゴシック" charset="-128"/>
              </a:rPr>
              <a:t>	sulfate</a:t>
            </a:r>
          </a:p>
        </p:txBody>
      </p:sp>
      <p:sp>
        <p:nvSpPr>
          <p:cNvPr id="2776076" name="Rectangle 12"/>
          <p:cNvSpPr>
            <a:spLocks noChangeArrowheads="1"/>
          </p:cNvSpPr>
          <p:nvPr/>
        </p:nvSpPr>
        <p:spPr bwMode="auto">
          <a:xfrm>
            <a:off x="685800" y="5029200"/>
            <a:ext cx="7737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93738" lvl="1" indent="-236538">
              <a:spcBef>
                <a:spcPct val="50000"/>
              </a:spcBef>
              <a:buClr>
                <a:srgbClr val="FFCC00"/>
              </a:buClr>
              <a:buSzPct val="100000"/>
            </a:pPr>
            <a:r>
              <a:rPr lang="en-US" b="0">
                <a:solidFill>
                  <a:schemeClr val="bg1"/>
                </a:solidFill>
                <a:ea typeface="ＭＳ Ｐゴシック" charset="-128"/>
              </a:rPr>
              <a:t>	nitric acid		</a:t>
            </a:r>
            <a:r>
              <a:rPr lang="en-US" b="0">
                <a:solidFill>
                  <a:srgbClr val="FFCC00"/>
                </a:solidFill>
                <a:ea typeface="ＭＳ Ｐゴシック" charset="-128"/>
              </a:rPr>
              <a:t>HNO</a:t>
            </a:r>
            <a:r>
              <a:rPr lang="en-US" b="0" baseline="-25000">
                <a:solidFill>
                  <a:srgbClr val="FFCC00"/>
                </a:solidFill>
                <a:ea typeface="ＭＳ Ｐゴシック" charset="-128"/>
              </a:rPr>
              <a:t>3</a:t>
            </a:r>
            <a:r>
              <a:rPr lang="en-US" b="0">
                <a:solidFill>
                  <a:srgbClr val="FFCC00"/>
                </a:solidFill>
                <a:ea typeface="ＭＳ Ｐゴシック" charset="-128"/>
              </a:rPr>
              <a:t>		</a:t>
            </a:r>
            <a:r>
              <a:rPr lang="en-US" b="0">
                <a:solidFill>
                  <a:schemeClr val="bg1"/>
                </a:solidFill>
                <a:ea typeface="ＭＳ Ｐゴシック" charset="-128"/>
              </a:rPr>
              <a:t>nitrate</a:t>
            </a:r>
          </a:p>
        </p:txBody>
      </p:sp>
      <p:sp>
        <p:nvSpPr>
          <p:cNvPr id="2776077" name="Rectangle 13"/>
          <p:cNvSpPr>
            <a:spLocks noChangeArrowheads="1"/>
          </p:cNvSpPr>
          <p:nvPr/>
        </p:nvSpPr>
        <p:spPr bwMode="auto">
          <a:xfrm>
            <a:off x="685800" y="5486400"/>
            <a:ext cx="7737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93738" lvl="1" indent="-236538">
              <a:spcBef>
                <a:spcPct val="50000"/>
              </a:spcBef>
              <a:buClr>
                <a:srgbClr val="FFCC00"/>
              </a:buClr>
              <a:buSzPct val="100000"/>
            </a:pPr>
            <a:r>
              <a:rPr lang="en-US" b="0">
                <a:solidFill>
                  <a:schemeClr val="bg1"/>
                </a:solidFill>
                <a:ea typeface="ＭＳ Ｐゴシック" charset="-128"/>
              </a:rPr>
              <a:t>	phosphoric acid	</a:t>
            </a:r>
            <a:r>
              <a:rPr lang="en-US" b="0">
                <a:solidFill>
                  <a:srgbClr val="FFCC00"/>
                </a:solidFill>
                <a:ea typeface="ＭＳ Ｐゴシック" charset="-128"/>
              </a:rPr>
              <a:t>H</a:t>
            </a:r>
            <a:r>
              <a:rPr lang="en-US" b="0" baseline="-25000">
                <a:solidFill>
                  <a:srgbClr val="FFCC00"/>
                </a:solidFill>
                <a:ea typeface="ＭＳ Ｐゴシック" charset="-128"/>
              </a:rPr>
              <a:t>3</a:t>
            </a:r>
            <a:r>
              <a:rPr lang="en-US" b="0">
                <a:solidFill>
                  <a:srgbClr val="FFCC00"/>
                </a:solidFill>
                <a:ea typeface="ＭＳ Ｐゴシック" charset="-128"/>
              </a:rPr>
              <a:t>PO</a:t>
            </a:r>
            <a:r>
              <a:rPr lang="en-US" b="0" baseline="-25000">
                <a:solidFill>
                  <a:srgbClr val="FFCC00"/>
                </a:solidFill>
                <a:ea typeface="ＭＳ Ｐゴシック" charset="-128"/>
              </a:rPr>
              <a:t>4</a:t>
            </a:r>
            <a:r>
              <a:rPr lang="en-US" b="0">
                <a:solidFill>
                  <a:srgbClr val="FFCC00"/>
                </a:solidFill>
                <a:ea typeface="ＭＳ Ｐゴシック" charset="-128"/>
              </a:rPr>
              <a:t>		</a:t>
            </a:r>
            <a:r>
              <a:rPr lang="en-US" b="0">
                <a:solidFill>
                  <a:schemeClr val="bg1"/>
                </a:solidFill>
                <a:ea typeface="ＭＳ Ｐゴシック" charset="-128"/>
              </a:rPr>
              <a:t>phosphate	</a:t>
            </a:r>
          </a:p>
        </p:txBody>
      </p:sp>
      <p:sp>
        <p:nvSpPr>
          <p:cNvPr id="2776078" name="AutoShape 14"/>
          <p:cNvSpPr>
            <a:spLocks noChangeArrowheads="1"/>
          </p:cNvSpPr>
          <p:nvPr/>
        </p:nvSpPr>
        <p:spPr bwMode="auto">
          <a:xfrm rot="10800000">
            <a:off x="5349875" y="14478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6079" name="AutoShape 15"/>
          <p:cNvSpPr>
            <a:spLocks noChangeArrowheads="1"/>
          </p:cNvSpPr>
          <p:nvPr/>
        </p:nvSpPr>
        <p:spPr bwMode="auto">
          <a:xfrm rot="10800000">
            <a:off x="7086600" y="23622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6080" name="AutoShape 16"/>
          <p:cNvSpPr>
            <a:spLocks noChangeArrowheads="1"/>
          </p:cNvSpPr>
          <p:nvPr/>
        </p:nvSpPr>
        <p:spPr bwMode="auto">
          <a:xfrm rot="10800000">
            <a:off x="6629400" y="31273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6081" name="AutoShape 17"/>
          <p:cNvSpPr>
            <a:spLocks noChangeArrowheads="1"/>
          </p:cNvSpPr>
          <p:nvPr/>
        </p:nvSpPr>
        <p:spPr bwMode="auto">
          <a:xfrm rot="10800000">
            <a:off x="2759075" y="38862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6082" name="AutoShape 18"/>
          <p:cNvSpPr>
            <a:spLocks noChangeArrowheads="1"/>
          </p:cNvSpPr>
          <p:nvPr/>
        </p:nvSpPr>
        <p:spPr bwMode="auto">
          <a:xfrm rot="10800000">
            <a:off x="2667000" y="43434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6083" name="AutoShape 19"/>
          <p:cNvSpPr>
            <a:spLocks noChangeArrowheads="1"/>
          </p:cNvSpPr>
          <p:nvPr/>
        </p:nvSpPr>
        <p:spPr bwMode="auto">
          <a:xfrm rot="10800000">
            <a:off x="7712075" y="48037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6084" name="AutoShape 20"/>
          <p:cNvSpPr>
            <a:spLocks noChangeArrowheads="1"/>
          </p:cNvSpPr>
          <p:nvPr/>
        </p:nvSpPr>
        <p:spPr bwMode="auto">
          <a:xfrm rot="10800000">
            <a:off x="7712075" y="51847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76086" name="Picture 22" descr="slide46-ii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858000" y="4608513"/>
            <a:ext cx="641350" cy="420687"/>
          </a:xfrm>
          <a:prstGeom prst="rect">
            <a:avLst/>
          </a:prstGeom>
          <a:noFill/>
        </p:spPr>
      </p:pic>
      <p:pic>
        <p:nvPicPr>
          <p:cNvPr id="2776087" name="Picture 23" descr="slide46-iii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6858000" y="5522913"/>
            <a:ext cx="641350" cy="420687"/>
          </a:xfrm>
          <a:prstGeom prst="rect">
            <a:avLst/>
          </a:prstGeom>
          <a:noFill/>
        </p:spPr>
      </p:pic>
      <p:pic>
        <p:nvPicPr>
          <p:cNvPr id="2776088" name="Picture 24" descr="slide46-iv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6858000" y="5065713"/>
            <a:ext cx="554038" cy="4206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6070" grpId="0" build="p" bldLvl="5"/>
      <p:bldP spid="2776075" grpId="0" build="p" bldLvl="5"/>
      <p:bldP spid="2776076" grpId="0" build="p" bldLvl="5"/>
      <p:bldP spid="2776077" grpId="0" build="p" bldLvl="5"/>
      <p:bldP spid="2776078" grpId="0" animBg="1"/>
      <p:bldP spid="2776079" grpId="0" animBg="1"/>
      <p:bldP spid="2776080" grpId="0" animBg="1"/>
      <p:bldP spid="2776081" grpId="0" animBg="1"/>
      <p:bldP spid="2776082" grpId="0" animBg="1"/>
      <p:bldP spid="2776083" grpId="0" animBg="1"/>
      <p:bldP spid="277608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091" name="Rectangle 3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770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Acids and Salts, </a:t>
            </a:r>
            <a:r>
              <a:rPr lang="en-US" b="0" i="1"/>
              <a:t>continued</a:t>
            </a:r>
            <a:endParaRPr lang="en-US"/>
          </a:p>
        </p:txBody>
      </p:sp>
      <p:sp>
        <p:nvSpPr>
          <p:cNvPr id="2777094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rIns="0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/>
              <a:t>An ionic compound composed of a cation and the anion from an acid is often referred to as </a:t>
            </a:r>
            <a:br>
              <a:rPr lang="en-US"/>
            </a:br>
            <a:r>
              <a:rPr lang="en-US"/>
              <a:t>a </a:t>
            </a:r>
            <a:r>
              <a:rPr lang="en-US" b="1">
                <a:solidFill>
                  <a:srgbClr val="FFCC00"/>
                </a:solidFill>
              </a:rPr>
              <a:t>salt.</a:t>
            </a:r>
            <a:endParaRPr lang="en-US" sz="2000"/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examples:</a:t>
            </a:r>
          </a:p>
          <a:p>
            <a:pPr lvl="2">
              <a:lnSpc>
                <a:spcPct val="90000"/>
              </a:lnSpc>
              <a:spcBef>
                <a:spcPct val="50000"/>
              </a:spcBef>
            </a:pPr>
            <a:r>
              <a:rPr lang="en-US"/>
              <a:t>Table salt, NaCl, contains the anion from hydrochloric acid, HCl.</a:t>
            </a:r>
          </a:p>
          <a:p>
            <a:pPr lvl="2">
              <a:lnSpc>
                <a:spcPct val="90000"/>
              </a:lnSpc>
              <a:spcBef>
                <a:spcPct val="50000"/>
              </a:spcBef>
            </a:pPr>
            <a:r>
              <a:rPr lang="en-US"/>
              <a:t>Calcium sulfate, CaSO</a:t>
            </a:r>
            <a:r>
              <a:rPr lang="en-US" baseline="-25000"/>
              <a:t>4</a:t>
            </a:r>
            <a:r>
              <a:rPr lang="en-US"/>
              <a:t>, is a salt containing the anion from sulfuric acid, H</a:t>
            </a:r>
            <a:r>
              <a:rPr lang="en-US" baseline="-25000"/>
              <a:t>2</a:t>
            </a:r>
            <a:r>
              <a:rPr lang="en-US"/>
              <a:t>SO</a:t>
            </a:r>
            <a:r>
              <a:rPr lang="en-US" baseline="-25000"/>
              <a:t>4</a:t>
            </a:r>
            <a:r>
              <a:rPr lang="en-US"/>
              <a:t>.</a:t>
            </a:r>
          </a:p>
          <a:p>
            <a:pPr lvl="2">
              <a:lnSpc>
                <a:spcPct val="90000"/>
              </a:lnSpc>
              <a:spcBef>
                <a:spcPct val="50000"/>
              </a:spcBef>
            </a:pPr>
            <a:r>
              <a:rPr lang="en-US"/>
              <a:t>The bicarbonate ion,            , comes from carbonic acid, H</a:t>
            </a:r>
            <a:r>
              <a:rPr lang="en-US" baseline="-25000"/>
              <a:t>2</a:t>
            </a:r>
            <a:r>
              <a:rPr lang="en-US"/>
              <a:t>CO</a:t>
            </a:r>
            <a:r>
              <a:rPr lang="en-US" baseline="-25000"/>
              <a:t>3</a:t>
            </a:r>
            <a:r>
              <a:rPr lang="en-US"/>
              <a:t>.</a:t>
            </a:r>
          </a:p>
        </p:txBody>
      </p:sp>
      <p:sp>
        <p:nvSpPr>
          <p:cNvPr id="2777098" name="Rectangle 10"/>
          <p:cNvSpPr>
            <a:spLocks noChangeArrowheads="1"/>
          </p:cNvSpPr>
          <p:nvPr/>
        </p:nvSpPr>
        <p:spPr bwMode="auto">
          <a:xfrm>
            <a:off x="3276600" y="0"/>
            <a:ext cx="4495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77099" name="AutoShape 11"/>
          <p:cNvSpPr>
            <a:spLocks noChangeArrowheads="1"/>
          </p:cNvSpPr>
          <p:nvPr/>
        </p:nvSpPr>
        <p:spPr bwMode="auto">
          <a:xfrm rot="10800000">
            <a:off x="5349875" y="14509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7100" name="AutoShape 12"/>
          <p:cNvSpPr>
            <a:spLocks noChangeArrowheads="1"/>
          </p:cNvSpPr>
          <p:nvPr/>
        </p:nvSpPr>
        <p:spPr bwMode="auto">
          <a:xfrm rot="10800000">
            <a:off x="2073275" y="27463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7101" name="AutoShape 13"/>
          <p:cNvSpPr>
            <a:spLocks noChangeArrowheads="1"/>
          </p:cNvSpPr>
          <p:nvPr/>
        </p:nvSpPr>
        <p:spPr bwMode="auto">
          <a:xfrm rot="10800000">
            <a:off x="2987675" y="32797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7102" name="AutoShape 14"/>
          <p:cNvSpPr>
            <a:spLocks noChangeArrowheads="1"/>
          </p:cNvSpPr>
          <p:nvPr/>
        </p:nvSpPr>
        <p:spPr bwMode="auto">
          <a:xfrm rot="10800000">
            <a:off x="5121275" y="40417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7103" name="AutoShape 15"/>
          <p:cNvSpPr>
            <a:spLocks noChangeArrowheads="1"/>
          </p:cNvSpPr>
          <p:nvPr/>
        </p:nvSpPr>
        <p:spPr bwMode="auto">
          <a:xfrm rot="10800000">
            <a:off x="6400800" y="48799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77106" name="Picture 18" descr="slide4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835525" y="5181600"/>
            <a:ext cx="923925" cy="5159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7094" grpId="0" build="p" bldLvl="5"/>
      <p:bldP spid="2777099" grpId="0" animBg="1"/>
      <p:bldP spid="2777100" grpId="0" animBg="1"/>
      <p:bldP spid="2777101" grpId="0" animBg="1"/>
      <p:bldP spid="2777102" grpId="0" animBg="1"/>
      <p:bldP spid="27771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32" name="Rectangle 8"/>
          <p:cNvSpPr>
            <a:spLocks noGrp="1" noChangeArrowheads="1"/>
          </p:cNvSpPr>
          <p:nvPr>
            <p:ph type="title"/>
          </p:nvPr>
        </p:nvSpPr>
        <p:spPr>
          <a:xfrm>
            <a:off x="81810" y="569739"/>
            <a:ext cx="8948630" cy="1106661"/>
          </a:xfrm>
        </p:spPr>
        <p:txBody>
          <a:bodyPr/>
          <a:lstStyle/>
          <a:p>
            <a:r>
              <a:rPr lang="en-US" dirty="0"/>
              <a:t>Monatomic Ions, </a:t>
            </a:r>
            <a:r>
              <a:rPr lang="en-US" b="0" i="1" dirty="0"/>
              <a:t>continued</a:t>
            </a:r>
            <a:endParaRPr lang="en-US" sz="2400" dirty="0"/>
          </a:p>
        </p:txBody>
      </p:sp>
      <p:sp>
        <p:nvSpPr>
          <p:cNvPr id="2765833" name="Rectangle 9"/>
          <p:cNvSpPr>
            <a:spLocks noGrp="1" noChangeArrowheads="1"/>
          </p:cNvSpPr>
          <p:nvPr>
            <p:ph idx="1"/>
          </p:nvPr>
        </p:nvSpPr>
        <p:spPr>
          <a:xfrm>
            <a:off x="666750" y="1676400"/>
            <a:ext cx="7737475" cy="449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FFCC00"/>
                </a:solidFill>
              </a:rPr>
              <a:t>Naming Monatomic Ions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Monatomic </a:t>
            </a:r>
            <a:r>
              <a:rPr lang="en-US" sz="2000" dirty="0" err="1"/>
              <a:t>cations</a:t>
            </a:r>
            <a:r>
              <a:rPr lang="en-US" sz="2000" dirty="0"/>
              <a:t> are identified simply by the element’s name.</a:t>
            </a:r>
          </a:p>
          <a:p>
            <a:pPr lvl="1">
              <a:spcBef>
                <a:spcPct val="50000"/>
              </a:spcBef>
            </a:pPr>
            <a:r>
              <a:rPr lang="en-US" sz="2000" dirty="0">
                <a:solidFill>
                  <a:srgbClr val="FFCC00"/>
                </a:solidFill>
              </a:rPr>
              <a:t>examples:</a:t>
            </a:r>
          </a:p>
          <a:p>
            <a:pPr lvl="2">
              <a:spcBef>
                <a:spcPct val="50000"/>
              </a:spcBef>
            </a:pPr>
            <a:r>
              <a:rPr lang="en-US" sz="2000" dirty="0"/>
              <a:t>K</a:t>
            </a:r>
            <a:r>
              <a:rPr lang="en-US" sz="2000" baseline="30000" dirty="0"/>
              <a:t>+</a:t>
            </a:r>
            <a:r>
              <a:rPr lang="en-US" sz="2000" dirty="0"/>
              <a:t>  is called the potassium </a:t>
            </a:r>
            <a:r>
              <a:rPr lang="en-US" sz="2000" dirty="0" err="1"/>
              <a:t>cation</a:t>
            </a:r>
            <a:endParaRPr lang="en-US" sz="2000" dirty="0"/>
          </a:p>
          <a:p>
            <a:pPr lvl="2">
              <a:spcBef>
                <a:spcPct val="50000"/>
              </a:spcBef>
            </a:pPr>
            <a:r>
              <a:rPr lang="en-US" sz="2000" dirty="0"/>
              <a:t>Mg</a:t>
            </a:r>
            <a:r>
              <a:rPr lang="en-US" sz="2000" baseline="30000" dirty="0"/>
              <a:t>2+</a:t>
            </a:r>
            <a:r>
              <a:rPr lang="en-US" sz="2000" dirty="0"/>
              <a:t>  is called the magnesium </a:t>
            </a:r>
            <a:r>
              <a:rPr lang="en-US" sz="2000" dirty="0" err="1"/>
              <a:t>cation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For monatomic anions, the ending of the element’s name is dropped, and the ending -</a:t>
            </a:r>
            <a:r>
              <a:rPr lang="en-US" sz="2000" dirty="0" err="1"/>
              <a:t>ide</a:t>
            </a:r>
            <a:r>
              <a:rPr lang="en-US" sz="2000" dirty="0"/>
              <a:t> is added to the root name.</a:t>
            </a:r>
          </a:p>
          <a:p>
            <a:pPr lvl="1">
              <a:spcBef>
                <a:spcPct val="50000"/>
              </a:spcBef>
            </a:pPr>
            <a:r>
              <a:rPr lang="en-US" sz="2000" dirty="0">
                <a:solidFill>
                  <a:srgbClr val="FFCC00"/>
                </a:solidFill>
              </a:rPr>
              <a:t>examples:</a:t>
            </a:r>
          </a:p>
          <a:p>
            <a:pPr lvl="2">
              <a:spcBef>
                <a:spcPct val="50000"/>
              </a:spcBef>
            </a:pPr>
            <a:r>
              <a:rPr lang="en-US" sz="2000" dirty="0"/>
              <a:t>F</a:t>
            </a:r>
            <a:r>
              <a:rPr lang="en-US" sz="2000" baseline="30000" dirty="0"/>
              <a:t>–</a:t>
            </a:r>
            <a:r>
              <a:rPr lang="en-US" sz="2000" dirty="0"/>
              <a:t>  is  called the fluoride anion</a:t>
            </a:r>
          </a:p>
          <a:p>
            <a:pPr lvl="2">
              <a:spcBef>
                <a:spcPct val="50000"/>
              </a:spcBef>
            </a:pPr>
            <a:r>
              <a:rPr lang="en-US" sz="2000" dirty="0"/>
              <a:t>N</a:t>
            </a:r>
            <a:r>
              <a:rPr lang="en-US" sz="2000" baseline="30000" dirty="0"/>
              <a:t>3–</a:t>
            </a:r>
            <a:r>
              <a:rPr lang="en-US" sz="2000" dirty="0"/>
              <a:t>  is called the nitride anion</a:t>
            </a:r>
          </a:p>
        </p:txBody>
      </p:sp>
      <p:sp>
        <p:nvSpPr>
          <p:cNvPr id="2765835" name="AutoShape 11"/>
          <p:cNvSpPr>
            <a:spLocks noChangeArrowheads="1"/>
          </p:cNvSpPr>
          <p:nvPr/>
        </p:nvSpPr>
        <p:spPr bwMode="auto">
          <a:xfrm rot="10800000">
            <a:off x="4419600" y="19843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38" name="AutoShape 14"/>
          <p:cNvSpPr>
            <a:spLocks noChangeArrowheads="1"/>
          </p:cNvSpPr>
          <p:nvPr/>
        </p:nvSpPr>
        <p:spPr bwMode="auto">
          <a:xfrm rot="10800000">
            <a:off x="5807075" y="33559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39" name="AutoShape 15"/>
          <p:cNvSpPr>
            <a:spLocks noChangeArrowheads="1"/>
          </p:cNvSpPr>
          <p:nvPr/>
        </p:nvSpPr>
        <p:spPr bwMode="auto">
          <a:xfrm rot="10800000">
            <a:off x="6111875" y="38100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42" name="AutoShape 18"/>
          <p:cNvSpPr>
            <a:spLocks noChangeArrowheads="1"/>
          </p:cNvSpPr>
          <p:nvPr/>
        </p:nvSpPr>
        <p:spPr bwMode="auto">
          <a:xfrm rot="10800000">
            <a:off x="5426075" y="54895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33" grpId="0" build="p" bldLvl="5"/>
      <p:bldP spid="2765835" grpId="0" animBg="1"/>
      <p:bldP spid="2765838" grpId="0" animBg="1"/>
      <p:bldP spid="2765839" grpId="0" animBg="1"/>
      <p:bldP spid="27658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3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Monatomic Ions</a:t>
            </a:r>
          </a:p>
        </p:txBody>
      </p:sp>
      <p:sp>
        <p:nvSpPr>
          <p:cNvPr id="2188294" name="Text Box 6"/>
          <p:cNvSpPr txBox="1">
            <a:spLocks noChangeArrowheads="1"/>
          </p:cNvSpPr>
          <p:nvPr/>
        </p:nvSpPr>
        <p:spPr bwMode="auto">
          <a:xfrm>
            <a:off x="3429000" y="152400"/>
            <a:ext cx="4672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2188299" name="Rectangle 11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188300" name="Rectangle 12"/>
          <p:cNvSpPr>
            <a:spLocks noChangeArrowheads="1"/>
          </p:cNvSpPr>
          <p:nvPr/>
        </p:nvSpPr>
        <p:spPr bwMode="auto">
          <a:xfrm>
            <a:off x="3276600" y="0"/>
            <a:ext cx="49625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pic>
        <p:nvPicPr>
          <p:cNvPr id="2188306" name="Picture 18" descr="Untitled-9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462" y="2016059"/>
            <a:ext cx="7620000" cy="44846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Monatomic Ions</a:t>
            </a:r>
          </a:p>
        </p:txBody>
      </p:sp>
      <p:sp>
        <p:nvSpPr>
          <p:cNvPr id="2992131" name="Text Box 3"/>
          <p:cNvSpPr txBox="1">
            <a:spLocks noChangeArrowheads="1"/>
          </p:cNvSpPr>
          <p:nvPr/>
        </p:nvSpPr>
        <p:spPr bwMode="auto">
          <a:xfrm>
            <a:off x="3429000" y="152400"/>
            <a:ext cx="4672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CC00"/>
              </a:solidFill>
            </a:endParaRPr>
          </a:p>
        </p:txBody>
      </p:sp>
      <p:pic>
        <p:nvPicPr>
          <p:cNvPr id="2992136" name="Picture 8" descr="Untitled-10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6288" y="1676400"/>
            <a:ext cx="4024312" cy="1539875"/>
          </a:xfrm>
          <a:prstGeom prst="rect">
            <a:avLst/>
          </a:prstGeom>
          <a:noFill/>
        </p:spPr>
      </p:pic>
      <p:pic>
        <p:nvPicPr>
          <p:cNvPr id="2992137" name="Picture 9" descr="Untitled-11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676400"/>
            <a:ext cx="3976688" cy="4038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500688"/>
            <a:ext cx="585787" cy="595312"/>
          </a:xfrm>
          <a:prstGeom prst="rect">
            <a:avLst/>
          </a:prstGeom>
          <a:noFill/>
        </p:spPr>
      </p:pic>
      <p:sp>
        <p:nvSpPr>
          <p:cNvPr id="2766851" name="Rectangle 3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668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Ionic Compounds</a:t>
            </a:r>
          </a:p>
        </p:txBody>
      </p:sp>
      <p:sp>
        <p:nvSpPr>
          <p:cNvPr id="2766854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rIns="0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/>
              <a:t>Compounds composed of two elements are known as </a:t>
            </a:r>
            <a:r>
              <a:rPr lang="en-US" b="1">
                <a:solidFill>
                  <a:srgbClr val="FFCC00"/>
                </a:solidFill>
              </a:rPr>
              <a:t>binary compounds.</a:t>
            </a:r>
          </a:p>
          <a:p>
            <a:pPr>
              <a:lnSpc>
                <a:spcPct val="60000"/>
              </a:lnSpc>
              <a:spcBef>
                <a:spcPct val="0"/>
              </a:spcBef>
            </a:pPr>
            <a:endParaRPr lang="en-US" b="1">
              <a:solidFill>
                <a:srgbClr val="FFCC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/>
              <a:t>In a binary ionic compound, the total numbers </a:t>
            </a:r>
            <a:br>
              <a:rPr lang="en-US"/>
            </a:br>
            <a:r>
              <a:rPr lang="en-US"/>
              <a:t>of positive charges and negative charges must be equal.</a:t>
            </a:r>
          </a:p>
          <a:p>
            <a:pPr>
              <a:lnSpc>
                <a:spcPct val="50000"/>
              </a:lnSpc>
              <a:spcBef>
                <a:spcPct val="0"/>
              </a:spcBef>
            </a:pPr>
            <a:endParaRPr lang="en-US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/>
              <a:t>The formula for a binary ionic compound can be written given the identities of the compound’s ions.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sz="200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FFCC00"/>
                </a:solidFill>
              </a:rPr>
              <a:t>example:</a:t>
            </a:r>
            <a:r>
              <a:rPr lang="en-US" sz="2000"/>
              <a:t> magnesium bromide </a:t>
            </a:r>
            <a:endParaRPr lang="en-US" sz="2000"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i="1"/>
              <a:t>	</a:t>
            </a:r>
            <a:r>
              <a:rPr lang="en-US" sz="2000">
                <a:solidFill>
                  <a:srgbClr val="FFCC00"/>
                </a:solidFill>
              </a:rPr>
              <a:t>Ions combined:</a:t>
            </a:r>
            <a:r>
              <a:rPr lang="en-US" sz="2000" i="1"/>
              <a:t> </a:t>
            </a:r>
            <a:r>
              <a:rPr lang="en-US" sz="2000"/>
              <a:t>Mg</a:t>
            </a:r>
            <a:r>
              <a:rPr lang="en-US" sz="2000" baseline="30000"/>
              <a:t>2+</a:t>
            </a:r>
            <a:r>
              <a:rPr lang="en-US" sz="2000"/>
              <a:t>, Br</a:t>
            </a:r>
            <a:r>
              <a:rPr lang="en-US" sz="2000" baseline="30000">
                <a:ea typeface="Arial" charset="0"/>
                <a:cs typeface="Arial" charset="0"/>
              </a:rPr>
              <a:t>–</a:t>
            </a:r>
            <a:r>
              <a:rPr lang="en-US" sz="2000">
                <a:ea typeface="Arial" charset="0"/>
                <a:cs typeface="Arial" charset="0"/>
              </a:rPr>
              <a:t>, </a:t>
            </a:r>
            <a:r>
              <a:rPr lang="en-US" sz="2000"/>
              <a:t>Br</a:t>
            </a:r>
            <a:r>
              <a:rPr lang="en-US" sz="2000" baseline="30000">
                <a:ea typeface="Arial" charset="0"/>
                <a:cs typeface="Arial" charset="0"/>
              </a:rPr>
              <a:t>–</a:t>
            </a:r>
            <a:r>
              <a:rPr lang="en-US" sz="2000">
                <a:ea typeface="Arial" charset="0"/>
                <a:cs typeface="Arial" charset="0"/>
              </a:rPr>
              <a:t>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>
                <a:ea typeface="Arial" charset="0"/>
                <a:cs typeface="Arial" charset="0"/>
              </a:rPr>
              <a:t>	</a:t>
            </a:r>
            <a:r>
              <a:rPr lang="en-US" sz="2000">
                <a:solidFill>
                  <a:srgbClr val="FFCC00"/>
                </a:solidFill>
                <a:ea typeface="Arial" charset="0"/>
                <a:cs typeface="Arial" charset="0"/>
              </a:rPr>
              <a:t>Chemical formula:</a:t>
            </a:r>
            <a:r>
              <a:rPr lang="en-US" sz="2000" i="1">
                <a:ea typeface="Arial" charset="0"/>
                <a:cs typeface="Arial" charset="0"/>
              </a:rPr>
              <a:t> </a:t>
            </a:r>
            <a:r>
              <a:rPr lang="en-US" sz="2000">
                <a:ea typeface="Arial" charset="0"/>
                <a:cs typeface="Arial" charset="0"/>
              </a:rPr>
              <a:t>MgBr</a:t>
            </a:r>
            <a:r>
              <a:rPr lang="en-US" sz="2000" baseline="-25000">
                <a:ea typeface="Arial" charset="0"/>
                <a:cs typeface="Arial" charset="0"/>
              </a:rPr>
              <a:t>2</a:t>
            </a:r>
            <a:endParaRPr lang="en-US" sz="2000"/>
          </a:p>
        </p:txBody>
      </p:sp>
      <p:sp>
        <p:nvSpPr>
          <p:cNvPr id="2766858" name="Rectangle 10"/>
          <p:cNvSpPr>
            <a:spLocks noChangeArrowheads="1"/>
          </p:cNvSpPr>
          <p:nvPr/>
        </p:nvSpPr>
        <p:spPr bwMode="auto">
          <a:xfrm>
            <a:off x="3276600" y="0"/>
            <a:ext cx="4495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66859" name="AutoShape 11"/>
          <p:cNvSpPr>
            <a:spLocks noChangeArrowheads="1"/>
          </p:cNvSpPr>
          <p:nvPr/>
        </p:nvSpPr>
        <p:spPr bwMode="auto">
          <a:xfrm rot="10800000">
            <a:off x="5045075" y="15240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860" name="AutoShape 12"/>
          <p:cNvSpPr>
            <a:spLocks noChangeArrowheads="1"/>
          </p:cNvSpPr>
          <p:nvPr/>
        </p:nvSpPr>
        <p:spPr bwMode="auto">
          <a:xfrm rot="10800000">
            <a:off x="3902075" y="24384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861" name="AutoShape 13"/>
          <p:cNvSpPr>
            <a:spLocks noChangeArrowheads="1"/>
          </p:cNvSpPr>
          <p:nvPr/>
        </p:nvSpPr>
        <p:spPr bwMode="auto">
          <a:xfrm rot="10800000">
            <a:off x="1905000" y="36576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862" name="AutoShape 14"/>
          <p:cNvSpPr>
            <a:spLocks noChangeArrowheads="1"/>
          </p:cNvSpPr>
          <p:nvPr/>
        </p:nvSpPr>
        <p:spPr bwMode="auto">
          <a:xfrm rot="10800000">
            <a:off x="7848600" y="44989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863" name="AutoShape 15"/>
          <p:cNvSpPr>
            <a:spLocks noChangeArrowheads="1"/>
          </p:cNvSpPr>
          <p:nvPr/>
        </p:nvSpPr>
        <p:spPr bwMode="auto">
          <a:xfrm rot="10800000">
            <a:off x="4968875" y="50323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864" name="AutoShape 16"/>
          <p:cNvSpPr>
            <a:spLocks noChangeArrowheads="1"/>
          </p:cNvSpPr>
          <p:nvPr/>
        </p:nvSpPr>
        <p:spPr bwMode="auto">
          <a:xfrm rot="10800000">
            <a:off x="4953000" y="54102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854" grpId="0" build="p" bldLvl="5"/>
      <p:bldP spid="2766859" grpId="0" animBg="1"/>
      <p:bldP spid="2766860" grpId="0" animBg="1"/>
      <p:bldP spid="2766861" grpId="0" animBg="1"/>
      <p:bldP spid="2766862" grpId="0" animBg="1"/>
      <p:bldP spid="2766863" grpId="0" animBg="1"/>
      <p:bldP spid="27668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882" name="Rectangle 10"/>
          <p:cNvSpPr>
            <a:spLocks noChangeArrowheads="1"/>
          </p:cNvSpPr>
          <p:nvPr/>
        </p:nvSpPr>
        <p:spPr bwMode="auto">
          <a:xfrm>
            <a:off x="1371600" y="4648200"/>
            <a:ext cx="731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06400" indent="-406400">
              <a:spcBef>
                <a:spcPct val="20000"/>
              </a:spcBef>
              <a:buClr>
                <a:srgbClr val="FFCC00"/>
              </a:buClr>
              <a:buSzPct val="100000"/>
            </a:pPr>
            <a:r>
              <a:rPr lang="en-US" sz="2400" b="0">
                <a:solidFill>
                  <a:schemeClr val="bg1"/>
                </a:solidFill>
              </a:rPr>
              <a:t>2) Cross over the charges by using the absolute  value of 	         	 each ion’s charge as the 	 subscript for the other ion.</a:t>
            </a:r>
          </a:p>
        </p:txBody>
      </p:sp>
      <p:sp>
        <p:nvSpPr>
          <p:cNvPr id="276787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Binary Ionic Compounds, </a:t>
            </a:r>
            <a:r>
              <a:rPr lang="en-US" b="0" i="1" dirty="0"/>
              <a:t>continued</a:t>
            </a:r>
            <a:endParaRPr lang="en-US" dirty="0"/>
          </a:p>
        </p:txBody>
      </p:sp>
      <p:sp>
        <p:nvSpPr>
          <p:cNvPr id="276787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general rule to use when determining the formula for a binary ionic compound is “crossing over” to balance charges between ions.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solidFill>
                  <a:srgbClr val="FFCC00"/>
                </a:solidFill>
              </a:rPr>
              <a:t>example:</a:t>
            </a:r>
            <a:r>
              <a:rPr lang="en-US" dirty="0"/>
              <a:t> aluminum oxide</a:t>
            </a:r>
          </a:p>
          <a:p>
            <a:pPr lvl="1">
              <a:spcBef>
                <a:spcPct val="50000"/>
              </a:spcBef>
              <a:buFontTx/>
              <a:buNone/>
            </a:pPr>
            <a:r>
              <a:rPr lang="en-US" dirty="0"/>
              <a:t>	1) Write the symbols for the ions.</a:t>
            </a:r>
          </a:p>
          <a:p>
            <a:pPr algn="ctr">
              <a:buFontTx/>
              <a:buNone/>
            </a:pPr>
            <a:r>
              <a:rPr lang="en-US" i="1" dirty="0">
                <a:solidFill>
                  <a:srgbClr val="FFCC00"/>
                </a:solidFill>
              </a:rPr>
              <a:t>	</a:t>
            </a:r>
            <a:r>
              <a:rPr lang="en-US" dirty="0">
                <a:solidFill>
                  <a:srgbClr val="FFCC00"/>
                </a:solidFill>
              </a:rPr>
              <a:t>Al</a:t>
            </a:r>
            <a:r>
              <a:rPr lang="en-US" baseline="30000" dirty="0">
                <a:solidFill>
                  <a:srgbClr val="FFCC00"/>
                </a:solidFill>
              </a:rPr>
              <a:t>3+</a:t>
            </a:r>
            <a:r>
              <a:rPr lang="en-US" dirty="0">
                <a:solidFill>
                  <a:srgbClr val="FFCC00"/>
                </a:solidFill>
              </a:rPr>
              <a:t>  O</a:t>
            </a:r>
            <a:r>
              <a:rPr lang="en-US" baseline="30000" dirty="0">
                <a:solidFill>
                  <a:srgbClr val="FFCC00"/>
                </a:solidFill>
              </a:rPr>
              <a:t>2</a:t>
            </a:r>
            <a:r>
              <a:rPr lang="en-US" baseline="30000" dirty="0">
                <a:solidFill>
                  <a:srgbClr val="FFCC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767883" name="AutoShape 11"/>
          <p:cNvSpPr>
            <a:spLocks noChangeArrowheads="1"/>
          </p:cNvSpPr>
          <p:nvPr/>
        </p:nvSpPr>
        <p:spPr bwMode="auto">
          <a:xfrm rot="10800000">
            <a:off x="6858000" y="14478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884" name="AutoShape 12"/>
          <p:cNvSpPr>
            <a:spLocks noChangeArrowheads="1"/>
          </p:cNvSpPr>
          <p:nvPr/>
        </p:nvSpPr>
        <p:spPr bwMode="auto">
          <a:xfrm rot="10800000">
            <a:off x="5334000" y="28225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885" name="AutoShape 13"/>
          <p:cNvSpPr>
            <a:spLocks noChangeArrowheads="1"/>
          </p:cNvSpPr>
          <p:nvPr/>
        </p:nvSpPr>
        <p:spPr bwMode="auto">
          <a:xfrm rot="10800000">
            <a:off x="5045075" y="34290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886" name="AutoShape 14"/>
          <p:cNvSpPr>
            <a:spLocks noChangeArrowheads="1"/>
          </p:cNvSpPr>
          <p:nvPr/>
        </p:nvSpPr>
        <p:spPr bwMode="auto">
          <a:xfrm rot="10800000">
            <a:off x="6035675" y="39655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887" name="AutoShape 15"/>
          <p:cNvSpPr>
            <a:spLocks noChangeArrowheads="1"/>
          </p:cNvSpPr>
          <p:nvPr/>
        </p:nvSpPr>
        <p:spPr bwMode="auto">
          <a:xfrm rot="10800000">
            <a:off x="5426075" y="42703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7888" name="Picture 16" descr="slide1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267200" y="5867400"/>
            <a:ext cx="1295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882" grpId="0" build="p" bldLvl="5"/>
      <p:bldP spid="2767878" grpId="0" build="p" bldLvl="5"/>
      <p:bldP spid="2767883" grpId="0" animBg="1"/>
      <p:bldP spid="2767884" grpId="0" animBg="1"/>
      <p:bldP spid="2767885" grpId="0" animBg="1"/>
      <p:bldP spid="2767886" grpId="0" animBg="1"/>
      <p:bldP spid="27678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23" name="Rectangle 3"/>
          <p:cNvSpPr>
            <a:spLocks noChangeArrowheads="1"/>
          </p:cNvSpPr>
          <p:nvPr/>
        </p:nvSpPr>
        <p:spPr bwMode="auto">
          <a:xfrm>
            <a:off x="1066800" y="212725"/>
            <a:ext cx="1824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Chapter 7</a:t>
            </a:r>
          </a:p>
        </p:txBody>
      </p:sp>
      <p:sp>
        <p:nvSpPr>
          <p:cNvPr id="279552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Binary Ionic Compounds, </a:t>
            </a:r>
            <a:r>
              <a:rPr lang="en-US" b="0" i="1"/>
              <a:t>continued</a:t>
            </a:r>
            <a:endParaRPr lang="en-US"/>
          </a:p>
        </p:txBody>
      </p:sp>
      <p:sp>
        <p:nvSpPr>
          <p:cNvPr id="279552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example:</a:t>
            </a:r>
            <a:r>
              <a:rPr lang="en-US"/>
              <a:t> aluminum oxide, </a:t>
            </a:r>
            <a:r>
              <a:rPr lang="en-US" i="1"/>
              <a:t>continued</a:t>
            </a:r>
            <a:br>
              <a:rPr lang="en-US" i="1"/>
            </a:br>
            <a:endParaRPr lang="en-US"/>
          </a:p>
        </p:txBody>
      </p:sp>
      <p:sp>
        <p:nvSpPr>
          <p:cNvPr id="2795528" name="Rectangle 8"/>
          <p:cNvSpPr>
            <a:spLocks noChangeArrowheads="1"/>
          </p:cNvSpPr>
          <p:nvPr/>
        </p:nvSpPr>
        <p:spPr bwMode="auto">
          <a:xfrm>
            <a:off x="3276600" y="0"/>
            <a:ext cx="4495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Section 1 </a:t>
            </a:r>
            <a:r>
              <a:rPr lang="en-US">
                <a:solidFill>
                  <a:schemeClr val="bg1"/>
                </a:solidFill>
              </a:rPr>
              <a:t>Chemical Names and Formulas</a:t>
            </a:r>
          </a:p>
        </p:txBody>
      </p:sp>
      <p:sp>
        <p:nvSpPr>
          <p:cNvPr id="2795529" name="Rectangle 9"/>
          <p:cNvSpPr>
            <a:spLocks noChangeArrowheads="1"/>
          </p:cNvSpPr>
          <p:nvPr/>
        </p:nvSpPr>
        <p:spPr bwMode="auto">
          <a:xfrm>
            <a:off x="685800" y="2971800"/>
            <a:ext cx="77374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79450" lvl="1" indent="-222250">
              <a:spcBef>
                <a:spcPct val="100000"/>
              </a:spcBef>
              <a:buClr>
                <a:srgbClr val="FFCC00"/>
              </a:buClr>
              <a:buSzPct val="100000"/>
            </a:pPr>
            <a:r>
              <a:rPr lang="en-US" sz="2400" b="0">
                <a:solidFill>
                  <a:schemeClr val="bg1"/>
                </a:solidFill>
                <a:ea typeface="ＭＳ Ｐゴシック" charset="-128"/>
              </a:rPr>
              <a:t>	3) Check the combined positive and negative 	  	   charges to see if they are equal.</a:t>
            </a:r>
          </a:p>
          <a:p>
            <a:pPr marL="228600" indent="-228600" algn="ctr">
              <a:spcBef>
                <a:spcPct val="50000"/>
              </a:spcBef>
              <a:buClr>
                <a:srgbClr val="FFCC00"/>
              </a:buClr>
              <a:buSzPct val="100000"/>
            </a:pPr>
            <a:r>
              <a:rPr lang="en-US" sz="2400" b="0" i="1">
                <a:solidFill>
                  <a:schemeClr val="bg1"/>
                </a:solidFill>
              </a:rPr>
              <a:t>	</a:t>
            </a:r>
            <a:r>
              <a:rPr lang="en-US" sz="2400" b="0">
                <a:solidFill>
                  <a:srgbClr val="FFCC00"/>
                </a:solidFill>
              </a:rPr>
              <a:t>(2 </a:t>
            </a:r>
            <a:r>
              <a:rPr lang="en-US" sz="2400" b="0">
                <a:solidFill>
                  <a:srgbClr val="FFCC00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sz="2400" b="0">
                <a:solidFill>
                  <a:srgbClr val="FFCC00"/>
                </a:solidFill>
              </a:rPr>
              <a:t> 3+) + (3 </a:t>
            </a:r>
            <a:r>
              <a:rPr lang="en-US" sz="2400" b="0">
                <a:solidFill>
                  <a:srgbClr val="FFCC00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sz="2400" b="0">
                <a:solidFill>
                  <a:srgbClr val="FFCC00"/>
                </a:solidFill>
              </a:rPr>
              <a:t> 2</a:t>
            </a:r>
            <a:r>
              <a:rPr lang="en-US" sz="2400" b="0">
                <a:solidFill>
                  <a:srgbClr val="FFCC00"/>
                </a:solidFill>
                <a:ea typeface="Arial" charset="0"/>
                <a:cs typeface="Arial" charset="0"/>
              </a:rPr>
              <a:t>–</a:t>
            </a:r>
            <a:r>
              <a:rPr lang="en-US" sz="2400" b="0">
                <a:solidFill>
                  <a:srgbClr val="FFCC00"/>
                </a:solidFill>
              </a:rPr>
              <a:t>) = 0  </a:t>
            </a:r>
            <a:r>
              <a:rPr lang="en-US" sz="2400" b="0">
                <a:solidFill>
                  <a:srgbClr val="FFCC00"/>
                </a:solidFill>
                <a:ea typeface="Arial" charset="0"/>
                <a:cs typeface="Arial" charset="0"/>
              </a:rPr>
              <a:t>	</a:t>
            </a:r>
            <a:endParaRPr lang="en-US" sz="2400" b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679450" lvl="1" indent="-222250">
              <a:spcBef>
                <a:spcPct val="50000"/>
              </a:spcBef>
              <a:buClr>
                <a:srgbClr val="FFCC00"/>
              </a:buClr>
              <a:buSzPct val="100000"/>
            </a:pPr>
            <a:r>
              <a:rPr lang="en-US" sz="2400" b="0">
                <a:solidFill>
                  <a:schemeClr val="bg1"/>
                </a:solidFill>
                <a:ea typeface="Arial" charset="0"/>
                <a:cs typeface="Arial" charset="0"/>
              </a:rPr>
              <a:t>	The correct formula is Al</a:t>
            </a:r>
            <a:r>
              <a:rPr lang="en-US" sz="2400" b="0" baseline="-25000">
                <a:solidFill>
                  <a:schemeClr val="bg1"/>
                </a:solidFill>
                <a:ea typeface="Arial" charset="0"/>
                <a:cs typeface="Arial" charset="0"/>
              </a:rPr>
              <a:t>2</a:t>
            </a:r>
            <a:r>
              <a:rPr lang="en-US" sz="2400" b="0">
                <a:solidFill>
                  <a:schemeClr val="bg1"/>
                </a:solidFill>
                <a:ea typeface="Arial" charset="0"/>
                <a:cs typeface="Arial" charset="0"/>
              </a:rPr>
              <a:t>O</a:t>
            </a:r>
            <a:r>
              <a:rPr lang="en-US" sz="2400" b="0" baseline="-25000">
                <a:solidFill>
                  <a:schemeClr val="bg1"/>
                </a:solidFill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795530" name="AutoShape 10"/>
          <p:cNvSpPr>
            <a:spLocks noChangeArrowheads="1"/>
          </p:cNvSpPr>
          <p:nvPr/>
        </p:nvSpPr>
        <p:spPr bwMode="auto">
          <a:xfrm rot="10800000">
            <a:off x="6858000" y="14478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531" name="AutoShape 11"/>
          <p:cNvSpPr>
            <a:spLocks noChangeArrowheads="1"/>
          </p:cNvSpPr>
          <p:nvPr/>
        </p:nvSpPr>
        <p:spPr bwMode="auto">
          <a:xfrm rot="10800000">
            <a:off x="5045075" y="26701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532" name="AutoShape 12"/>
          <p:cNvSpPr>
            <a:spLocks noChangeArrowheads="1"/>
          </p:cNvSpPr>
          <p:nvPr/>
        </p:nvSpPr>
        <p:spPr bwMode="auto">
          <a:xfrm rot="10800000">
            <a:off x="6553200" y="36607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533" name="AutoShape 13"/>
          <p:cNvSpPr>
            <a:spLocks noChangeArrowheads="1"/>
          </p:cNvSpPr>
          <p:nvPr/>
        </p:nvSpPr>
        <p:spPr bwMode="auto">
          <a:xfrm rot="10800000">
            <a:off x="6172200" y="41941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534" name="AutoShape 14"/>
          <p:cNvSpPr>
            <a:spLocks noChangeArrowheads="1"/>
          </p:cNvSpPr>
          <p:nvPr/>
        </p:nvSpPr>
        <p:spPr bwMode="auto">
          <a:xfrm rot="10800000">
            <a:off x="6613525" y="2074863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95539" name="Picture 19" descr="slide1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3581400" y="2362200"/>
            <a:ext cx="1295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26" grpId="0" build="p" bldLvl="5"/>
      <p:bldP spid="2795529" grpId="0" build="p" bldLvl="5"/>
      <p:bldP spid="2795530" grpId="0" animBg="1"/>
      <p:bldP spid="2795531" grpId="0" animBg="1"/>
      <p:bldP spid="2795532" grpId="0" animBg="1"/>
      <p:bldP spid="2795533" grpId="0" animBg="1"/>
      <p:bldP spid="279553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22</TotalTime>
  <Words>2269</Words>
  <Application>Microsoft Macintosh PowerPoint</Application>
  <PresentationFormat>On-screen Show (4:3)</PresentationFormat>
  <Paragraphs>240</Paragraphs>
  <Slides>37</Slides>
  <Notes>37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Orbit</vt:lpstr>
      <vt:lpstr>Image</vt:lpstr>
      <vt:lpstr>Equation</vt:lpstr>
      <vt:lpstr>Significance of a Chemical Formula</vt:lpstr>
      <vt:lpstr>Significance of a Chemical Formula, continued</vt:lpstr>
      <vt:lpstr>Monatomic Ions</vt:lpstr>
      <vt:lpstr>Monatomic Ions, continued</vt:lpstr>
      <vt:lpstr>Common Monatomic Ions</vt:lpstr>
      <vt:lpstr>Common Monatomic Ions</vt:lpstr>
      <vt:lpstr>Binary Ionic Compounds</vt:lpstr>
      <vt:lpstr>Binary Ionic Compounds, continued</vt:lpstr>
      <vt:lpstr>Binary Ionic Compounds, continued</vt:lpstr>
      <vt:lpstr>Writing the Formula of an Ionic Compound</vt:lpstr>
      <vt:lpstr>Naming Binary Ionic Compounds</vt:lpstr>
      <vt:lpstr>Naming Binary Ionic Compounds, continued</vt:lpstr>
      <vt:lpstr>Naming Binary Ionic Compounds, continued</vt:lpstr>
      <vt:lpstr>Naming Binary Ionic Compounds, continued</vt:lpstr>
      <vt:lpstr>Naming Binary Ionic Compounds, continued</vt:lpstr>
      <vt:lpstr>Naming Binary Ionic Compounds, continued</vt:lpstr>
      <vt:lpstr>Naming Binary Ionic Compounds, continued The Stock System of Nomenclature, continued</vt:lpstr>
      <vt:lpstr>Naming Binary Ionic Compounds, continued The Stock System of Nomenclature, continued</vt:lpstr>
      <vt:lpstr>Naming Binary Ionic Compounds, continued The Stock System of Nomenclature, continued</vt:lpstr>
      <vt:lpstr>Naming Binary Ionic Compounds, continued The Stock System of Nomenclature, continued</vt:lpstr>
      <vt:lpstr>Naming Binary Ionic Compounds, continued Compounds Containing Polyatomic Ions</vt:lpstr>
      <vt:lpstr>Naming Binary Ionic Compounds, continued Compounds Containing Polyatomic Ions, continued</vt:lpstr>
      <vt:lpstr>Polyatomic Ions</vt:lpstr>
      <vt:lpstr>Naming Compounds with Polyatomic Ions</vt:lpstr>
      <vt:lpstr>Understanding Formulas for Polyatomic Ionic Compounds</vt:lpstr>
      <vt:lpstr>Naming Binary Ionic Compounds, continued Compounds Containing Polyatomic Ions, continued</vt:lpstr>
      <vt:lpstr>Naming Binary Ionic Compounds, continued Compounds Containing Polyatomic Ions, continued</vt:lpstr>
      <vt:lpstr>Naming Binary Ionic Compounds, continued Compounds Containing Polyatomic Ions, continued</vt:lpstr>
      <vt:lpstr>Naming Binary Molecular Compounds</vt:lpstr>
      <vt:lpstr>Prefixes for Naming Covalent Compounds</vt:lpstr>
      <vt:lpstr>Naming Binary Molecular Compounds, continued</vt:lpstr>
      <vt:lpstr>Naming Binary Molecular Compounds, continued</vt:lpstr>
      <vt:lpstr>Naming Binary Molecular Compounds, continued</vt:lpstr>
      <vt:lpstr>Covalent-Network Compounds</vt:lpstr>
      <vt:lpstr>Acids and Salts</vt:lpstr>
      <vt:lpstr>Acids and Salts, continued</vt:lpstr>
      <vt:lpstr>Acids and Salts, continued</vt:lpstr>
    </vt:vector>
  </TitlesOfParts>
  <Company>Tigard-Tualatin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</dc:creator>
  <cp:lastModifiedBy>Teacher</cp:lastModifiedBy>
  <cp:revision>2</cp:revision>
  <dcterms:created xsi:type="dcterms:W3CDTF">2011-12-02T16:46:57Z</dcterms:created>
  <dcterms:modified xsi:type="dcterms:W3CDTF">2011-12-02T17:06:56Z</dcterms:modified>
</cp:coreProperties>
</file>